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367" r:id="rId2"/>
    <p:sldId id="392" r:id="rId3"/>
    <p:sldId id="297" r:id="rId4"/>
    <p:sldId id="380" r:id="rId5"/>
    <p:sldId id="384" r:id="rId6"/>
    <p:sldId id="393" r:id="rId7"/>
    <p:sldId id="389" r:id="rId8"/>
    <p:sldId id="385" r:id="rId9"/>
    <p:sldId id="403" r:id="rId10"/>
    <p:sldId id="388" r:id="rId11"/>
    <p:sldId id="394" r:id="rId12"/>
    <p:sldId id="395" r:id="rId13"/>
    <p:sldId id="397" r:id="rId14"/>
    <p:sldId id="396" r:id="rId15"/>
    <p:sldId id="398" r:id="rId16"/>
    <p:sldId id="399" r:id="rId17"/>
    <p:sldId id="400" r:id="rId18"/>
    <p:sldId id="402" r:id="rId19"/>
    <p:sldId id="401" r:id="rId20"/>
    <p:sldId id="3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9493"/>
    <a:srgbClr val="7F7F7F"/>
    <a:srgbClr val="BFC0C2"/>
    <a:srgbClr val="0F5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114" d="100"/>
          <a:sy n="114" d="100"/>
        </p:scale>
        <p:origin x="1938"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98805-0DA9-4B5D-98D7-D5804CD14913}" type="datetimeFigureOut">
              <a:rPr lang="en-GB" smtClean="0"/>
              <a:t>07/04/2020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9D686-5481-4508-9F71-1D7D69304006}" type="slidenum">
              <a:rPr lang="en-GB" smtClean="0"/>
              <a:t>‹#›</a:t>
            </a:fld>
            <a:endParaRPr lang="en-GB"/>
          </a:p>
        </p:txBody>
      </p:sp>
    </p:spTree>
    <p:extLst>
      <p:ext uri="{BB962C8B-B14F-4D97-AF65-F5344CB8AC3E}">
        <p14:creationId xmlns:p14="http://schemas.microsoft.com/office/powerpoint/2010/main" val="210812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a:t>
            </a:fld>
            <a:endParaRPr lang="en-US"/>
          </a:p>
        </p:txBody>
      </p:sp>
    </p:spTree>
    <p:extLst>
      <p:ext uri="{BB962C8B-B14F-4D97-AF65-F5344CB8AC3E}">
        <p14:creationId xmlns:p14="http://schemas.microsoft.com/office/powerpoint/2010/main" val="2237593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10</a:t>
            </a:fld>
            <a:endParaRPr lang="en-US"/>
          </a:p>
        </p:txBody>
      </p:sp>
    </p:spTree>
    <p:extLst>
      <p:ext uri="{BB962C8B-B14F-4D97-AF65-F5344CB8AC3E}">
        <p14:creationId xmlns:p14="http://schemas.microsoft.com/office/powerpoint/2010/main" val="1324680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11</a:t>
            </a:fld>
            <a:endParaRPr lang="en-US"/>
          </a:p>
        </p:txBody>
      </p:sp>
    </p:spTree>
    <p:extLst>
      <p:ext uri="{BB962C8B-B14F-4D97-AF65-F5344CB8AC3E}">
        <p14:creationId xmlns:p14="http://schemas.microsoft.com/office/powerpoint/2010/main" val="712864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12</a:t>
            </a:fld>
            <a:endParaRPr lang="en-US"/>
          </a:p>
        </p:txBody>
      </p:sp>
    </p:spTree>
    <p:extLst>
      <p:ext uri="{BB962C8B-B14F-4D97-AF65-F5344CB8AC3E}">
        <p14:creationId xmlns:p14="http://schemas.microsoft.com/office/powerpoint/2010/main" val="3987007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13</a:t>
            </a:fld>
            <a:endParaRPr lang="en-US"/>
          </a:p>
        </p:txBody>
      </p:sp>
    </p:spTree>
    <p:extLst>
      <p:ext uri="{BB962C8B-B14F-4D97-AF65-F5344CB8AC3E}">
        <p14:creationId xmlns:p14="http://schemas.microsoft.com/office/powerpoint/2010/main" val="12424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14</a:t>
            </a:fld>
            <a:endParaRPr lang="en-US"/>
          </a:p>
        </p:txBody>
      </p:sp>
    </p:spTree>
    <p:extLst>
      <p:ext uri="{BB962C8B-B14F-4D97-AF65-F5344CB8AC3E}">
        <p14:creationId xmlns:p14="http://schemas.microsoft.com/office/powerpoint/2010/main" val="450385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15</a:t>
            </a:fld>
            <a:endParaRPr lang="en-US"/>
          </a:p>
        </p:txBody>
      </p:sp>
    </p:spTree>
    <p:extLst>
      <p:ext uri="{BB962C8B-B14F-4D97-AF65-F5344CB8AC3E}">
        <p14:creationId xmlns:p14="http://schemas.microsoft.com/office/powerpoint/2010/main" val="3636205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16</a:t>
            </a:fld>
            <a:endParaRPr lang="en-US"/>
          </a:p>
        </p:txBody>
      </p:sp>
    </p:spTree>
    <p:extLst>
      <p:ext uri="{BB962C8B-B14F-4D97-AF65-F5344CB8AC3E}">
        <p14:creationId xmlns:p14="http://schemas.microsoft.com/office/powerpoint/2010/main" val="407423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17</a:t>
            </a:fld>
            <a:endParaRPr lang="en-US"/>
          </a:p>
        </p:txBody>
      </p:sp>
    </p:spTree>
    <p:extLst>
      <p:ext uri="{BB962C8B-B14F-4D97-AF65-F5344CB8AC3E}">
        <p14:creationId xmlns:p14="http://schemas.microsoft.com/office/powerpoint/2010/main" val="271798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18</a:t>
            </a:fld>
            <a:endParaRPr lang="en-US"/>
          </a:p>
        </p:txBody>
      </p:sp>
    </p:spTree>
    <p:extLst>
      <p:ext uri="{BB962C8B-B14F-4D97-AF65-F5344CB8AC3E}">
        <p14:creationId xmlns:p14="http://schemas.microsoft.com/office/powerpoint/2010/main" val="1573640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19</a:t>
            </a:fld>
            <a:endParaRPr lang="en-US"/>
          </a:p>
        </p:txBody>
      </p:sp>
    </p:spTree>
    <p:extLst>
      <p:ext uri="{BB962C8B-B14F-4D97-AF65-F5344CB8AC3E}">
        <p14:creationId xmlns:p14="http://schemas.microsoft.com/office/powerpoint/2010/main" val="95199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2</a:t>
            </a:fld>
            <a:endParaRPr lang="en-US"/>
          </a:p>
        </p:txBody>
      </p:sp>
    </p:spTree>
    <p:extLst>
      <p:ext uri="{BB962C8B-B14F-4D97-AF65-F5344CB8AC3E}">
        <p14:creationId xmlns:p14="http://schemas.microsoft.com/office/powerpoint/2010/main" val="2708965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20</a:t>
            </a:fld>
            <a:endParaRPr lang="en-US"/>
          </a:p>
        </p:txBody>
      </p:sp>
    </p:spTree>
    <p:extLst>
      <p:ext uri="{BB962C8B-B14F-4D97-AF65-F5344CB8AC3E}">
        <p14:creationId xmlns:p14="http://schemas.microsoft.com/office/powerpoint/2010/main" val="97160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3</a:t>
            </a:fld>
            <a:endParaRPr lang="en-US"/>
          </a:p>
        </p:txBody>
      </p:sp>
    </p:spTree>
    <p:extLst>
      <p:ext uri="{BB962C8B-B14F-4D97-AF65-F5344CB8AC3E}">
        <p14:creationId xmlns:p14="http://schemas.microsoft.com/office/powerpoint/2010/main" val="98461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4</a:t>
            </a:fld>
            <a:endParaRPr lang="en-US"/>
          </a:p>
        </p:txBody>
      </p:sp>
    </p:spTree>
    <p:extLst>
      <p:ext uri="{BB962C8B-B14F-4D97-AF65-F5344CB8AC3E}">
        <p14:creationId xmlns:p14="http://schemas.microsoft.com/office/powerpoint/2010/main" val="646464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5</a:t>
            </a:fld>
            <a:endParaRPr lang="en-US"/>
          </a:p>
        </p:txBody>
      </p:sp>
    </p:spTree>
    <p:extLst>
      <p:ext uri="{BB962C8B-B14F-4D97-AF65-F5344CB8AC3E}">
        <p14:creationId xmlns:p14="http://schemas.microsoft.com/office/powerpoint/2010/main" val="242644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6</a:t>
            </a:fld>
            <a:endParaRPr lang="en-US"/>
          </a:p>
        </p:txBody>
      </p:sp>
    </p:spTree>
    <p:extLst>
      <p:ext uri="{BB962C8B-B14F-4D97-AF65-F5344CB8AC3E}">
        <p14:creationId xmlns:p14="http://schemas.microsoft.com/office/powerpoint/2010/main" val="391130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7</a:t>
            </a:fld>
            <a:endParaRPr lang="en-US"/>
          </a:p>
        </p:txBody>
      </p:sp>
    </p:spTree>
    <p:extLst>
      <p:ext uri="{BB962C8B-B14F-4D97-AF65-F5344CB8AC3E}">
        <p14:creationId xmlns:p14="http://schemas.microsoft.com/office/powerpoint/2010/main" val="4293269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8</a:t>
            </a:fld>
            <a:endParaRPr lang="en-US"/>
          </a:p>
        </p:txBody>
      </p:sp>
    </p:spTree>
    <p:extLst>
      <p:ext uri="{BB962C8B-B14F-4D97-AF65-F5344CB8AC3E}">
        <p14:creationId xmlns:p14="http://schemas.microsoft.com/office/powerpoint/2010/main" val="3770501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1B7F-F791-EF4F-A834-76B92E83BA37}" type="slidenum">
              <a:rPr lang="en-US" smtClean="0"/>
              <a:t>9</a:t>
            </a:fld>
            <a:endParaRPr lang="en-US"/>
          </a:p>
        </p:txBody>
      </p:sp>
    </p:spTree>
    <p:extLst>
      <p:ext uri="{BB962C8B-B14F-4D97-AF65-F5344CB8AC3E}">
        <p14:creationId xmlns:p14="http://schemas.microsoft.com/office/powerpoint/2010/main" val="366663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1" cy="65402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8058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1" y="314615"/>
            <a:ext cx="838344" cy="376593"/>
          </a:xfrm>
          <a:custGeom>
            <a:avLst/>
            <a:gdLst/>
            <a:ahLst/>
            <a:cxnLst/>
            <a:rect l="l" t="t" r="r" b="b"/>
            <a:pathLst>
              <a:path w="1382395" h="621030">
                <a:moveTo>
                  <a:pt x="0" y="620927"/>
                </a:moveTo>
                <a:lnTo>
                  <a:pt x="1382156" y="620927"/>
                </a:lnTo>
                <a:lnTo>
                  <a:pt x="1382156" y="0"/>
                </a:lnTo>
                <a:lnTo>
                  <a:pt x="0" y="0"/>
                </a:lnTo>
                <a:lnTo>
                  <a:pt x="0" y="620927"/>
                </a:lnTo>
                <a:close/>
              </a:path>
            </a:pathLst>
          </a:custGeom>
          <a:solidFill>
            <a:srgbClr val="E1B027"/>
          </a:solidFill>
        </p:spPr>
        <p:txBody>
          <a:bodyPr wrap="square" lIns="0" tIns="0" rIns="0" bIns="0" rtlCol="0"/>
          <a:lstStyle/>
          <a:p>
            <a:endParaRPr sz="1092"/>
          </a:p>
        </p:txBody>
      </p:sp>
      <p:sp>
        <p:nvSpPr>
          <p:cNvPr id="18" name="bk object 18"/>
          <p:cNvSpPr/>
          <p:nvPr/>
        </p:nvSpPr>
        <p:spPr>
          <a:xfrm>
            <a:off x="464110" y="236988"/>
            <a:ext cx="532196" cy="532159"/>
          </a:xfrm>
          <a:custGeom>
            <a:avLst/>
            <a:gdLst/>
            <a:ahLst/>
            <a:cxnLst/>
            <a:rect l="l" t="t" r="r" b="b"/>
            <a:pathLst>
              <a:path w="877569" h="877569">
                <a:moveTo>
                  <a:pt x="438482" y="0"/>
                </a:moveTo>
                <a:lnTo>
                  <a:pt x="390705" y="2572"/>
                </a:lnTo>
                <a:lnTo>
                  <a:pt x="344418" y="10113"/>
                </a:lnTo>
                <a:lnTo>
                  <a:pt x="299888" y="22354"/>
                </a:lnTo>
                <a:lnTo>
                  <a:pt x="257384" y="39027"/>
                </a:lnTo>
                <a:lnTo>
                  <a:pt x="217172" y="59866"/>
                </a:lnTo>
                <a:lnTo>
                  <a:pt x="179521" y="84602"/>
                </a:lnTo>
                <a:lnTo>
                  <a:pt x="144697" y="112968"/>
                </a:lnTo>
                <a:lnTo>
                  <a:pt x="112968" y="144697"/>
                </a:lnTo>
                <a:lnTo>
                  <a:pt x="84602" y="179521"/>
                </a:lnTo>
                <a:lnTo>
                  <a:pt x="59866" y="217172"/>
                </a:lnTo>
                <a:lnTo>
                  <a:pt x="39027" y="257384"/>
                </a:lnTo>
                <a:lnTo>
                  <a:pt x="22354" y="299888"/>
                </a:lnTo>
                <a:lnTo>
                  <a:pt x="10113" y="344418"/>
                </a:lnTo>
                <a:lnTo>
                  <a:pt x="2572" y="390705"/>
                </a:lnTo>
                <a:lnTo>
                  <a:pt x="0" y="438482"/>
                </a:lnTo>
                <a:lnTo>
                  <a:pt x="2572" y="486260"/>
                </a:lnTo>
                <a:lnTo>
                  <a:pt x="10113" y="532547"/>
                </a:lnTo>
                <a:lnTo>
                  <a:pt x="22354" y="577077"/>
                </a:lnTo>
                <a:lnTo>
                  <a:pt x="39027" y="619581"/>
                </a:lnTo>
                <a:lnTo>
                  <a:pt x="59866" y="659793"/>
                </a:lnTo>
                <a:lnTo>
                  <a:pt x="84602" y="697444"/>
                </a:lnTo>
                <a:lnTo>
                  <a:pt x="112968" y="732268"/>
                </a:lnTo>
                <a:lnTo>
                  <a:pt x="144697" y="763997"/>
                </a:lnTo>
                <a:lnTo>
                  <a:pt x="179521" y="792363"/>
                </a:lnTo>
                <a:lnTo>
                  <a:pt x="217172" y="817099"/>
                </a:lnTo>
                <a:lnTo>
                  <a:pt x="257384" y="837938"/>
                </a:lnTo>
                <a:lnTo>
                  <a:pt x="299888" y="854611"/>
                </a:lnTo>
                <a:lnTo>
                  <a:pt x="344418" y="866852"/>
                </a:lnTo>
                <a:lnTo>
                  <a:pt x="390705" y="874392"/>
                </a:lnTo>
                <a:lnTo>
                  <a:pt x="438482" y="876965"/>
                </a:lnTo>
                <a:lnTo>
                  <a:pt x="486260" y="874392"/>
                </a:lnTo>
                <a:lnTo>
                  <a:pt x="532547" y="866852"/>
                </a:lnTo>
                <a:lnTo>
                  <a:pt x="577077" y="854611"/>
                </a:lnTo>
                <a:lnTo>
                  <a:pt x="619581" y="837938"/>
                </a:lnTo>
                <a:lnTo>
                  <a:pt x="659793" y="817099"/>
                </a:lnTo>
                <a:lnTo>
                  <a:pt x="697444" y="792363"/>
                </a:lnTo>
                <a:lnTo>
                  <a:pt x="732268" y="763997"/>
                </a:lnTo>
                <a:lnTo>
                  <a:pt x="763997" y="732268"/>
                </a:lnTo>
                <a:lnTo>
                  <a:pt x="792363" y="697444"/>
                </a:lnTo>
                <a:lnTo>
                  <a:pt x="817099" y="659793"/>
                </a:lnTo>
                <a:lnTo>
                  <a:pt x="837938" y="619581"/>
                </a:lnTo>
                <a:lnTo>
                  <a:pt x="854611" y="577077"/>
                </a:lnTo>
                <a:lnTo>
                  <a:pt x="866852" y="532547"/>
                </a:lnTo>
                <a:lnTo>
                  <a:pt x="874392" y="486260"/>
                </a:lnTo>
                <a:lnTo>
                  <a:pt x="876965" y="438482"/>
                </a:lnTo>
                <a:lnTo>
                  <a:pt x="874392" y="390705"/>
                </a:lnTo>
                <a:lnTo>
                  <a:pt x="866852" y="344418"/>
                </a:lnTo>
                <a:lnTo>
                  <a:pt x="854611" y="299888"/>
                </a:lnTo>
                <a:lnTo>
                  <a:pt x="837938" y="257384"/>
                </a:lnTo>
                <a:lnTo>
                  <a:pt x="817099" y="217172"/>
                </a:lnTo>
                <a:lnTo>
                  <a:pt x="792363" y="179521"/>
                </a:lnTo>
                <a:lnTo>
                  <a:pt x="763997" y="144697"/>
                </a:lnTo>
                <a:lnTo>
                  <a:pt x="732268" y="112968"/>
                </a:lnTo>
                <a:lnTo>
                  <a:pt x="697444" y="84602"/>
                </a:lnTo>
                <a:lnTo>
                  <a:pt x="659793" y="59866"/>
                </a:lnTo>
                <a:lnTo>
                  <a:pt x="619581" y="39027"/>
                </a:lnTo>
                <a:lnTo>
                  <a:pt x="577077" y="22354"/>
                </a:lnTo>
                <a:lnTo>
                  <a:pt x="532547" y="10113"/>
                </a:lnTo>
                <a:lnTo>
                  <a:pt x="486260" y="2572"/>
                </a:lnTo>
                <a:lnTo>
                  <a:pt x="438482" y="0"/>
                </a:lnTo>
                <a:close/>
              </a:path>
            </a:pathLst>
          </a:custGeom>
          <a:solidFill>
            <a:srgbClr val="FFFFFF"/>
          </a:solidFill>
        </p:spPr>
        <p:txBody>
          <a:bodyPr wrap="square" lIns="0" tIns="0" rIns="0" bIns="0" rtlCol="0"/>
          <a:lstStyle/>
          <a:p>
            <a:endParaRPr sz="1092"/>
          </a:p>
        </p:txBody>
      </p:sp>
      <p:sp>
        <p:nvSpPr>
          <p:cNvPr id="19" name="bk object 19"/>
          <p:cNvSpPr/>
          <p:nvPr/>
        </p:nvSpPr>
        <p:spPr>
          <a:xfrm>
            <a:off x="464110" y="236988"/>
            <a:ext cx="532196" cy="532159"/>
          </a:xfrm>
          <a:custGeom>
            <a:avLst/>
            <a:gdLst/>
            <a:ahLst/>
            <a:cxnLst/>
            <a:rect l="l" t="t" r="r" b="b"/>
            <a:pathLst>
              <a:path w="877569" h="877569">
                <a:moveTo>
                  <a:pt x="438482" y="876965"/>
                </a:moveTo>
                <a:lnTo>
                  <a:pt x="486260" y="874392"/>
                </a:lnTo>
                <a:lnTo>
                  <a:pt x="532547" y="866852"/>
                </a:lnTo>
                <a:lnTo>
                  <a:pt x="577077" y="854611"/>
                </a:lnTo>
                <a:lnTo>
                  <a:pt x="619581" y="837938"/>
                </a:lnTo>
                <a:lnTo>
                  <a:pt x="659793" y="817099"/>
                </a:lnTo>
                <a:lnTo>
                  <a:pt x="697444" y="792363"/>
                </a:lnTo>
                <a:lnTo>
                  <a:pt x="732268" y="763997"/>
                </a:lnTo>
                <a:lnTo>
                  <a:pt x="763997" y="732268"/>
                </a:lnTo>
                <a:lnTo>
                  <a:pt x="792363" y="697444"/>
                </a:lnTo>
                <a:lnTo>
                  <a:pt x="817099" y="659793"/>
                </a:lnTo>
                <a:lnTo>
                  <a:pt x="837938" y="619581"/>
                </a:lnTo>
                <a:lnTo>
                  <a:pt x="854611" y="577077"/>
                </a:lnTo>
                <a:lnTo>
                  <a:pt x="866852" y="532547"/>
                </a:lnTo>
                <a:lnTo>
                  <a:pt x="874392" y="486260"/>
                </a:lnTo>
                <a:lnTo>
                  <a:pt x="876965" y="438482"/>
                </a:lnTo>
                <a:lnTo>
                  <a:pt x="874392" y="390705"/>
                </a:lnTo>
                <a:lnTo>
                  <a:pt x="866852" y="344418"/>
                </a:lnTo>
                <a:lnTo>
                  <a:pt x="854611" y="299888"/>
                </a:lnTo>
                <a:lnTo>
                  <a:pt x="837938" y="257384"/>
                </a:lnTo>
                <a:lnTo>
                  <a:pt x="817099" y="217172"/>
                </a:lnTo>
                <a:lnTo>
                  <a:pt x="792363" y="179521"/>
                </a:lnTo>
                <a:lnTo>
                  <a:pt x="763997" y="144697"/>
                </a:lnTo>
                <a:lnTo>
                  <a:pt x="732268" y="112968"/>
                </a:lnTo>
                <a:lnTo>
                  <a:pt x="697444" y="84602"/>
                </a:lnTo>
                <a:lnTo>
                  <a:pt x="659793" y="59866"/>
                </a:lnTo>
                <a:lnTo>
                  <a:pt x="619581" y="39027"/>
                </a:lnTo>
                <a:lnTo>
                  <a:pt x="577077" y="22354"/>
                </a:lnTo>
                <a:lnTo>
                  <a:pt x="532547" y="10113"/>
                </a:lnTo>
                <a:lnTo>
                  <a:pt x="486260" y="2572"/>
                </a:lnTo>
                <a:lnTo>
                  <a:pt x="438482" y="0"/>
                </a:lnTo>
                <a:lnTo>
                  <a:pt x="390705" y="2572"/>
                </a:lnTo>
                <a:lnTo>
                  <a:pt x="344418" y="10113"/>
                </a:lnTo>
                <a:lnTo>
                  <a:pt x="299888" y="22354"/>
                </a:lnTo>
                <a:lnTo>
                  <a:pt x="257384" y="39027"/>
                </a:lnTo>
                <a:lnTo>
                  <a:pt x="217172" y="59866"/>
                </a:lnTo>
                <a:lnTo>
                  <a:pt x="179521" y="84602"/>
                </a:lnTo>
                <a:lnTo>
                  <a:pt x="144697" y="112968"/>
                </a:lnTo>
                <a:lnTo>
                  <a:pt x="112968" y="144697"/>
                </a:lnTo>
                <a:lnTo>
                  <a:pt x="84602" y="179521"/>
                </a:lnTo>
                <a:lnTo>
                  <a:pt x="59866" y="217172"/>
                </a:lnTo>
                <a:lnTo>
                  <a:pt x="39027" y="257384"/>
                </a:lnTo>
                <a:lnTo>
                  <a:pt x="22354" y="299888"/>
                </a:lnTo>
                <a:lnTo>
                  <a:pt x="10113" y="344418"/>
                </a:lnTo>
                <a:lnTo>
                  <a:pt x="2572" y="390705"/>
                </a:lnTo>
                <a:lnTo>
                  <a:pt x="0" y="438482"/>
                </a:lnTo>
                <a:lnTo>
                  <a:pt x="2572" y="486260"/>
                </a:lnTo>
                <a:lnTo>
                  <a:pt x="10113" y="532547"/>
                </a:lnTo>
                <a:lnTo>
                  <a:pt x="22354" y="577077"/>
                </a:lnTo>
                <a:lnTo>
                  <a:pt x="39027" y="619581"/>
                </a:lnTo>
                <a:lnTo>
                  <a:pt x="59866" y="659793"/>
                </a:lnTo>
                <a:lnTo>
                  <a:pt x="84602" y="697444"/>
                </a:lnTo>
                <a:lnTo>
                  <a:pt x="112968" y="732268"/>
                </a:lnTo>
                <a:lnTo>
                  <a:pt x="144697" y="763997"/>
                </a:lnTo>
                <a:lnTo>
                  <a:pt x="179521" y="792363"/>
                </a:lnTo>
                <a:lnTo>
                  <a:pt x="217172" y="817099"/>
                </a:lnTo>
                <a:lnTo>
                  <a:pt x="257384" y="837938"/>
                </a:lnTo>
                <a:lnTo>
                  <a:pt x="299888" y="854611"/>
                </a:lnTo>
                <a:lnTo>
                  <a:pt x="344418" y="866852"/>
                </a:lnTo>
                <a:lnTo>
                  <a:pt x="390705" y="874392"/>
                </a:lnTo>
                <a:lnTo>
                  <a:pt x="438482" y="876965"/>
                </a:lnTo>
                <a:close/>
              </a:path>
            </a:pathLst>
          </a:custGeom>
          <a:ln w="199307">
            <a:solidFill>
              <a:srgbClr val="FFFFFF"/>
            </a:solidFill>
          </a:ln>
        </p:spPr>
        <p:txBody>
          <a:bodyPr wrap="square" lIns="0" tIns="0" rIns="0" bIns="0" rtlCol="0"/>
          <a:lstStyle/>
          <a:p>
            <a:endParaRPr sz="1092"/>
          </a:p>
        </p:txBody>
      </p:sp>
      <p:sp>
        <p:nvSpPr>
          <p:cNvPr id="20" name="bk object 20"/>
          <p:cNvSpPr/>
          <p:nvPr/>
        </p:nvSpPr>
        <p:spPr>
          <a:xfrm>
            <a:off x="489642" y="262517"/>
            <a:ext cx="480979" cy="480946"/>
          </a:xfrm>
          <a:custGeom>
            <a:avLst/>
            <a:gdLst/>
            <a:ahLst/>
            <a:cxnLst/>
            <a:rect l="l" t="t" r="r" b="b"/>
            <a:pathLst>
              <a:path w="793115" h="793115">
                <a:moveTo>
                  <a:pt x="396377" y="0"/>
                </a:moveTo>
                <a:lnTo>
                  <a:pt x="350150" y="2666"/>
                </a:lnTo>
                <a:lnTo>
                  <a:pt x="305489" y="10468"/>
                </a:lnTo>
                <a:lnTo>
                  <a:pt x="262692" y="23108"/>
                </a:lnTo>
                <a:lnTo>
                  <a:pt x="222057" y="40289"/>
                </a:lnTo>
                <a:lnTo>
                  <a:pt x="183880" y="61712"/>
                </a:lnTo>
                <a:lnTo>
                  <a:pt x="148460" y="87082"/>
                </a:lnTo>
                <a:lnTo>
                  <a:pt x="116093" y="116099"/>
                </a:lnTo>
                <a:lnTo>
                  <a:pt x="87077" y="148467"/>
                </a:lnTo>
                <a:lnTo>
                  <a:pt x="61709" y="183889"/>
                </a:lnTo>
                <a:lnTo>
                  <a:pt x="40286" y="222067"/>
                </a:lnTo>
                <a:lnTo>
                  <a:pt x="23107" y="262703"/>
                </a:lnTo>
                <a:lnTo>
                  <a:pt x="10468" y="305501"/>
                </a:lnTo>
                <a:lnTo>
                  <a:pt x="2666" y="350162"/>
                </a:lnTo>
                <a:lnTo>
                  <a:pt x="0" y="396390"/>
                </a:lnTo>
                <a:lnTo>
                  <a:pt x="2666" y="442615"/>
                </a:lnTo>
                <a:lnTo>
                  <a:pt x="10468" y="487274"/>
                </a:lnTo>
                <a:lnTo>
                  <a:pt x="23107" y="530069"/>
                </a:lnTo>
                <a:lnTo>
                  <a:pt x="40286" y="570704"/>
                </a:lnTo>
                <a:lnTo>
                  <a:pt x="61709" y="608881"/>
                </a:lnTo>
                <a:lnTo>
                  <a:pt x="87077" y="644301"/>
                </a:lnTo>
                <a:lnTo>
                  <a:pt x="116093" y="676669"/>
                </a:lnTo>
                <a:lnTo>
                  <a:pt x="148460" y="705686"/>
                </a:lnTo>
                <a:lnTo>
                  <a:pt x="183880" y="731055"/>
                </a:lnTo>
                <a:lnTo>
                  <a:pt x="222057" y="752478"/>
                </a:lnTo>
                <a:lnTo>
                  <a:pt x="262692" y="769658"/>
                </a:lnTo>
                <a:lnTo>
                  <a:pt x="305489" y="782298"/>
                </a:lnTo>
                <a:lnTo>
                  <a:pt x="350150" y="790100"/>
                </a:lnTo>
                <a:lnTo>
                  <a:pt x="396377" y="792767"/>
                </a:lnTo>
                <a:lnTo>
                  <a:pt x="442605" y="790100"/>
                </a:lnTo>
                <a:lnTo>
                  <a:pt x="487266" y="782298"/>
                </a:lnTo>
                <a:lnTo>
                  <a:pt x="530063" y="769658"/>
                </a:lnTo>
                <a:lnTo>
                  <a:pt x="570700" y="752478"/>
                </a:lnTo>
                <a:lnTo>
                  <a:pt x="608877" y="731055"/>
                </a:lnTo>
                <a:lnTo>
                  <a:pt x="644299" y="705686"/>
                </a:lnTo>
                <a:lnTo>
                  <a:pt x="676667" y="676669"/>
                </a:lnTo>
                <a:lnTo>
                  <a:pt x="705685" y="644301"/>
                </a:lnTo>
                <a:lnTo>
                  <a:pt x="731054" y="608881"/>
                </a:lnTo>
                <a:lnTo>
                  <a:pt x="752478" y="570704"/>
                </a:lnTo>
                <a:lnTo>
                  <a:pt x="769658" y="530069"/>
                </a:lnTo>
                <a:lnTo>
                  <a:pt x="782298" y="487274"/>
                </a:lnTo>
                <a:lnTo>
                  <a:pt x="790100" y="442615"/>
                </a:lnTo>
                <a:lnTo>
                  <a:pt x="792767" y="396390"/>
                </a:lnTo>
                <a:lnTo>
                  <a:pt x="790100" y="350162"/>
                </a:lnTo>
                <a:lnTo>
                  <a:pt x="782298" y="305501"/>
                </a:lnTo>
                <a:lnTo>
                  <a:pt x="769658" y="262703"/>
                </a:lnTo>
                <a:lnTo>
                  <a:pt x="752478" y="222067"/>
                </a:lnTo>
                <a:lnTo>
                  <a:pt x="731054" y="183889"/>
                </a:lnTo>
                <a:lnTo>
                  <a:pt x="705685" y="148467"/>
                </a:lnTo>
                <a:lnTo>
                  <a:pt x="676667" y="116099"/>
                </a:lnTo>
                <a:lnTo>
                  <a:pt x="644299" y="87082"/>
                </a:lnTo>
                <a:lnTo>
                  <a:pt x="608877" y="61712"/>
                </a:lnTo>
                <a:lnTo>
                  <a:pt x="570700" y="40289"/>
                </a:lnTo>
                <a:lnTo>
                  <a:pt x="530063" y="23108"/>
                </a:lnTo>
                <a:lnTo>
                  <a:pt x="487266" y="10468"/>
                </a:lnTo>
                <a:lnTo>
                  <a:pt x="442605" y="2666"/>
                </a:lnTo>
                <a:lnTo>
                  <a:pt x="396377" y="0"/>
                </a:lnTo>
                <a:close/>
              </a:path>
            </a:pathLst>
          </a:custGeom>
          <a:solidFill>
            <a:srgbClr val="E1B027"/>
          </a:solidFill>
        </p:spPr>
        <p:txBody>
          <a:bodyPr wrap="square" lIns="0" tIns="0" rIns="0" bIns="0" rtlCol="0"/>
          <a:lstStyle/>
          <a:p>
            <a:endParaRPr sz="1092"/>
          </a:p>
        </p:txBody>
      </p:sp>
      <p:sp>
        <p:nvSpPr>
          <p:cNvPr id="21" name="bk object 21"/>
          <p:cNvSpPr/>
          <p:nvPr/>
        </p:nvSpPr>
        <p:spPr>
          <a:xfrm>
            <a:off x="652525" y="359657"/>
            <a:ext cx="217962" cy="311517"/>
          </a:xfrm>
          <a:custGeom>
            <a:avLst/>
            <a:gdLst/>
            <a:ahLst/>
            <a:cxnLst/>
            <a:rect l="l" t="t" r="r" b="b"/>
            <a:pathLst>
              <a:path w="359409" h="513715">
                <a:moveTo>
                  <a:pt x="42985" y="394645"/>
                </a:moveTo>
                <a:lnTo>
                  <a:pt x="0" y="395738"/>
                </a:lnTo>
                <a:lnTo>
                  <a:pt x="18004" y="424648"/>
                </a:lnTo>
                <a:lnTo>
                  <a:pt x="30425" y="443027"/>
                </a:lnTo>
                <a:lnTo>
                  <a:pt x="70111" y="482664"/>
                </a:lnTo>
                <a:lnTo>
                  <a:pt x="136636" y="509825"/>
                </a:lnTo>
                <a:lnTo>
                  <a:pt x="174076" y="513335"/>
                </a:lnTo>
                <a:lnTo>
                  <a:pt x="211238" y="509540"/>
                </a:lnTo>
                <a:lnTo>
                  <a:pt x="245851" y="498682"/>
                </a:lnTo>
                <a:lnTo>
                  <a:pt x="277189" y="481545"/>
                </a:lnTo>
                <a:lnTo>
                  <a:pt x="282608" y="477059"/>
                </a:lnTo>
                <a:lnTo>
                  <a:pt x="174076" y="477059"/>
                </a:lnTo>
                <a:lnTo>
                  <a:pt x="144086" y="474028"/>
                </a:lnTo>
                <a:lnTo>
                  <a:pt x="90882" y="451742"/>
                </a:lnTo>
                <a:lnTo>
                  <a:pt x="60417" y="424648"/>
                </a:lnTo>
                <a:lnTo>
                  <a:pt x="48315" y="405844"/>
                </a:lnTo>
                <a:lnTo>
                  <a:pt x="42985" y="394645"/>
                </a:lnTo>
                <a:close/>
              </a:path>
              <a:path w="359409" h="513715">
                <a:moveTo>
                  <a:pt x="217292" y="50098"/>
                </a:moveTo>
                <a:lnTo>
                  <a:pt x="174076" y="50098"/>
                </a:lnTo>
                <a:lnTo>
                  <a:pt x="178275" y="56096"/>
                </a:lnTo>
                <a:lnTo>
                  <a:pt x="182542" y="62486"/>
                </a:lnTo>
                <a:lnTo>
                  <a:pt x="186936" y="69137"/>
                </a:lnTo>
                <a:lnTo>
                  <a:pt x="191516" y="75920"/>
                </a:lnTo>
                <a:lnTo>
                  <a:pt x="219398" y="117685"/>
                </a:lnTo>
                <a:lnTo>
                  <a:pt x="248773" y="163095"/>
                </a:lnTo>
                <a:lnTo>
                  <a:pt x="276714" y="209513"/>
                </a:lnTo>
                <a:lnTo>
                  <a:pt x="300294" y="254302"/>
                </a:lnTo>
                <a:lnTo>
                  <a:pt x="316589" y="294828"/>
                </a:lnTo>
                <a:lnTo>
                  <a:pt x="322670" y="328452"/>
                </a:lnTo>
                <a:lnTo>
                  <a:pt x="319643" y="358453"/>
                </a:lnTo>
                <a:lnTo>
                  <a:pt x="297364" y="411650"/>
                </a:lnTo>
                <a:lnTo>
                  <a:pt x="257261" y="452039"/>
                </a:lnTo>
                <a:lnTo>
                  <a:pt x="204069" y="474127"/>
                </a:lnTo>
                <a:lnTo>
                  <a:pt x="174076" y="477059"/>
                </a:lnTo>
                <a:lnTo>
                  <a:pt x="282608" y="477059"/>
                </a:lnTo>
                <a:lnTo>
                  <a:pt x="327160" y="431567"/>
                </a:lnTo>
                <a:lnTo>
                  <a:pt x="355173" y="365618"/>
                </a:lnTo>
                <a:lnTo>
                  <a:pt x="358971" y="328452"/>
                </a:lnTo>
                <a:lnTo>
                  <a:pt x="352617" y="289695"/>
                </a:lnTo>
                <a:lnTo>
                  <a:pt x="335583" y="244892"/>
                </a:lnTo>
                <a:lnTo>
                  <a:pt x="310914" y="196601"/>
                </a:lnTo>
                <a:lnTo>
                  <a:pt x="281654" y="147379"/>
                </a:lnTo>
                <a:lnTo>
                  <a:pt x="250846" y="99787"/>
                </a:lnTo>
                <a:lnTo>
                  <a:pt x="217292" y="50098"/>
                </a:lnTo>
                <a:close/>
              </a:path>
              <a:path w="359409" h="513715">
                <a:moveTo>
                  <a:pt x="177190" y="0"/>
                </a:moveTo>
                <a:lnTo>
                  <a:pt x="170250" y="215"/>
                </a:lnTo>
                <a:lnTo>
                  <a:pt x="163837" y="3050"/>
                </a:lnTo>
                <a:lnTo>
                  <a:pt x="158746" y="8244"/>
                </a:lnTo>
                <a:lnTo>
                  <a:pt x="148494" y="24217"/>
                </a:lnTo>
                <a:lnTo>
                  <a:pt x="133475" y="47058"/>
                </a:lnTo>
                <a:lnTo>
                  <a:pt x="117877" y="70473"/>
                </a:lnTo>
                <a:lnTo>
                  <a:pt x="105885" y="88171"/>
                </a:lnTo>
                <a:lnTo>
                  <a:pt x="150592" y="84853"/>
                </a:lnTo>
                <a:lnTo>
                  <a:pt x="161218" y="69137"/>
                </a:lnTo>
                <a:lnTo>
                  <a:pt x="165618" y="62486"/>
                </a:lnTo>
                <a:lnTo>
                  <a:pt x="169884" y="56096"/>
                </a:lnTo>
                <a:lnTo>
                  <a:pt x="174076" y="50098"/>
                </a:lnTo>
                <a:lnTo>
                  <a:pt x="217292" y="50098"/>
                </a:lnTo>
                <a:lnTo>
                  <a:pt x="212874" y="43555"/>
                </a:lnTo>
                <a:lnTo>
                  <a:pt x="189418" y="8244"/>
                </a:lnTo>
                <a:lnTo>
                  <a:pt x="188048" y="6146"/>
                </a:lnTo>
                <a:lnTo>
                  <a:pt x="185950" y="4047"/>
                </a:lnTo>
                <a:lnTo>
                  <a:pt x="183864" y="2665"/>
                </a:lnTo>
                <a:lnTo>
                  <a:pt x="177190" y="0"/>
                </a:lnTo>
                <a:close/>
              </a:path>
            </a:pathLst>
          </a:custGeom>
          <a:solidFill>
            <a:srgbClr val="FFFFFF"/>
          </a:solidFill>
        </p:spPr>
        <p:txBody>
          <a:bodyPr wrap="square" lIns="0" tIns="0" rIns="0" bIns="0" rtlCol="0"/>
          <a:lstStyle/>
          <a:p>
            <a:endParaRPr sz="1092"/>
          </a:p>
        </p:txBody>
      </p:sp>
      <p:sp>
        <p:nvSpPr>
          <p:cNvPr id="22" name="bk object 22"/>
          <p:cNvSpPr/>
          <p:nvPr/>
        </p:nvSpPr>
        <p:spPr>
          <a:xfrm>
            <a:off x="779217" y="551217"/>
            <a:ext cx="54610" cy="75394"/>
          </a:xfrm>
          <a:prstGeom prst="rect">
            <a:avLst/>
          </a:prstGeom>
          <a:blipFill>
            <a:blip r:embed="rId2" cstate="print"/>
            <a:stretch>
              <a:fillRect/>
            </a:stretch>
          </a:blipFill>
        </p:spPr>
        <p:txBody>
          <a:bodyPr wrap="square" lIns="0" tIns="0" rIns="0" bIns="0" rtlCol="0"/>
          <a:lstStyle/>
          <a:p>
            <a:endParaRPr sz="1092"/>
          </a:p>
        </p:txBody>
      </p:sp>
      <p:sp>
        <p:nvSpPr>
          <p:cNvPr id="23" name="bk object 23"/>
          <p:cNvSpPr/>
          <p:nvPr/>
        </p:nvSpPr>
        <p:spPr>
          <a:xfrm>
            <a:off x="589845" y="334497"/>
            <a:ext cx="164479" cy="306014"/>
          </a:xfrm>
          <a:prstGeom prst="rect">
            <a:avLst/>
          </a:prstGeom>
          <a:blipFill>
            <a:blip r:embed="rId3" cstate="print"/>
            <a:stretch>
              <a:fillRect/>
            </a:stretch>
          </a:blipFill>
        </p:spPr>
        <p:txBody>
          <a:bodyPr wrap="square" lIns="0" tIns="0" rIns="0" bIns="0" rtlCol="0"/>
          <a:lstStyle/>
          <a:p>
            <a:endParaRPr sz="1092"/>
          </a:p>
        </p:txBody>
      </p:sp>
      <p:sp>
        <p:nvSpPr>
          <p:cNvPr id="2" name="Holder 2"/>
          <p:cNvSpPr>
            <a:spLocks noGrp="1"/>
          </p:cNvSpPr>
          <p:nvPr>
            <p:ph type="title"/>
          </p:nvPr>
        </p:nvSpPr>
        <p:spPr>
          <a:xfrm>
            <a:off x="1551660" y="2810228"/>
            <a:ext cx="9088680" cy="396583"/>
          </a:xfrm>
        </p:spPr>
        <p:txBody>
          <a:bodyPr lIns="0" tIns="0" rIns="0" bIns="0"/>
          <a:lstStyle>
            <a:lvl1pPr>
              <a:defRPr sz="2577" b="1" i="0">
                <a:solidFill>
                  <a:srgbClr val="37949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668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551660" y="2810228"/>
            <a:ext cx="9088680" cy="396583"/>
          </a:xfrm>
        </p:spPr>
        <p:txBody>
          <a:bodyPr lIns="0" tIns="0" rIns="0" bIns="0"/>
          <a:lstStyle>
            <a:lvl1pPr>
              <a:defRPr sz="2577" b="1" i="0">
                <a:solidFill>
                  <a:srgbClr val="379493"/>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5489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2849680"/>
            <a:ext cx="12191999" cy="4007838"/>
          </a:xfrm>
          <a:prstGeom prst="rect">
            <a:avLst/>
          </a:prstGeom>
          <a:blipFill>
            <a:blip r:embed="rId2" cstate="print"/>
            <a:stretch>
              <a:fillRect/>
            </a:stretch>
          </a:blipFill>
        </p:spPr>
        <p:txBody>
          <a:bodyPr wrap="square" lIns="0" tIns="0" rIns="0" bIns="0" rtlCol="0"/>
          <a:lstStyle/>
          <a:p>
            <a:endParaRPr sz="1092"/>
          </a:p>
        </p:txBody>
      </p:sp>
      <p:sp>
        <p:nvSpPr>
          <p:cNvPr id="17" name="bk object 17"/>
          <p:cNvSpPr/>
          <p:nvPr/>
        </p:nvSpPr>
        <p:spPr>
          <a:xfrm>
            <a:off x="3927147" y="594304"/>
            <a:ext cx="1981516" cy="1020360"/>
          </a:xfrm>
          <a:prstGeom prst="rect">
            <a:avLst/>
          </a:prstGeom>
          <a:blipFill>
            <a:blip r:embed="rId3" cstate="print"/>
            <a:stretch>
              <a:fillRect/>
            </a:stretch>
          </a:blipFill>
        </p:spPr>
        <p:txBody>
          <a:bodyPr wrap="square" lIns="0" tIns="0" rIns="0" bIns="0" rtlCol="0"/>
          <a:lstStyle/>
          <a:p>
            <a:endParaRPr sz="1092"/>
          </a:p>
        </p:txBody>
      </p:sp>
      <p:sp>
        <p:nvSpPr>
          <p:cNvPr id="18" name="bk object 18"/>
          <p:cNvSpPr/>
          <p:nvPr/>
        </p:nvSpPr>
        <p:spPr>
          <a:xfrm>
            <a:off x="6023341" y="908523"/>
            <a:ext cx="565314" cy="422801"/>
          </a:xfrm>
          <a:custGeom>
            <a:avLst/>
            <a:gdLst/>
            <a:ahLst/>
            <a:cxnLst/>
            <a:rect l="l" t="t" r="r" b="b"/>
            <a:pathLst>
              <a:path w="932179" h="697230">
                <a:moveTo>
                  <a:pt x="47722" y="16648"/>
                </a:moveTo>
                <a:lnTo>
                  <a:pt x="0" y="16648"/>
                </a:lnTo>
                <a:lnTo>
                  <a:pt x="0" y="696820"/>
                </a:lnTo>
                <a:lnTo>
                  <a:pt x="47722" y="696820"/>
                </a:lnTo>
                <a:lnTo>
                  <a:pt x="47722" y="243347"/>
                </a:lnTo>
                <a:lnTo>
                  <a:pt x="51433" y="204532"/>
                </a:lnTo>
                <a:lnTo>
                  <a:pt x="62578" y="168167"/>
                </a:lnTo>
                <a:lnTo>
                  <a:pt x="81175" y="134248"/>
                </a:lnTo>
                <a:lnTo>
                  <a:pt x="99720" y="111854"/>
                </a:lnTo>
                <a:lnTo>
                  <a:pt x="47722" y="111854"/>
                </a:lnTo>
                <a:lnTo>
                  <a:pt x="47722" y="16648"/>
                </a:lnTo>
                <a:close/>
              </a:path>
              <a:path w="932179" h="697230">
                <a:moveTo>
                  <a:pt x="376173" y="42293"/>
                </a:moveTo>
                <a:lnTo>
                  <a:pt x="247154" y="42293"/>
                </a:lnTo>
                <a:lnTo>
                  <a:pt x="285875" y="46031"/>
                </a:lnTo>
                <a:lnTo>
                  <a:pt x="321610" y="57238"/>
                </a:lnTo>
                <a:lnTo>
                  <a:pt x="384088" y="102028"/>
                </a:lnTo>
                <a:lnTo>
                  <a:pt x="408865" y="133262"/>
                </a:lnTo>
                <a:lnTo>
                  <a:pt x="426549" y="167222"/>
                </a:lnTo>
                <a:lnTo>
                  <a:pt x="437150" y="203914"/>
                </a:lnTo>
                <a:lnTo>
                  <a:pt x="440681" y="243347"/>
                </a:lnTo>
                <a:lnTo>
                  <a:pt x="440681" y="696820"/>
                </a:lnTo>
                <a:lnTo>
                  <a:pt x="488290" y="696820"/>
                </a:lnTo>
                <a:lnTo>
                  <a:pt x="488290" y="243347"/>
                </a:lnTo>
                <a:lnTo>
                  <a:pt x="492164" y="204532"/>
                </a:lnTo>
                <a:lnTo>
                  <a:pt x="503775" y="168167"/>
                </a:lnTo>
                <a:lnTo>
                  <a:pt x="508301" y="160229"/>
                </a:lnTo>
                <a:lnTo>
                  <a:pt x="464480" y="160229"/>
                </a:lnTo>
                <a:lnTo>
                  <a:pt x="449140" y="126370"/>
                </a:lnTo>
                <a:lnTo>
                  <a:pt x="429897" y="95811"/>
                </a:lnTo>
                <a:lnTo>
                  <a:pt x="406739" y="68556"/>
                </a:lnTo>
                <a:lnTo>
                  <a:pt x="379653" y="44605"/>
                </a:lnTo>
                <a:lnTo>
                  <a:pt x="376173" y="42293"/>
                </a:lnTo>
                <a:close/>
              </a:path>
              <a:path w="932179" h="697230">
                <a:moveTo>
                  <a:pt x="833845" y="42293"/>
                </a:moveTo>
                <a:lnTo>
                  <a:pt x="691581" y="42293"/>
                </a:lnTo>
                <a:lnTo>
                  <a:pt x="729933" y="45935"/>
                </a:lnTo>
                <a:lnTo>
                  <a:pt x="765427" y="56853"/>
                </a:lnTo>
                <a:lnTo>
                  <a:pt x="827786" y="100495"/>
                </a:lnTo>
                <a:lnTo>
                  <a:pt x="852531" y="131454"/>
                </a:lnTo>
                <a:lnTo>
                  <a:pt x="870218" y="166092"/>
                </a:lnTo>
                <a:lnTo>
                  <a:pt x="880837" y="204408"/>
                </a:lnTo>
                <a:lnTo>
                  <a:pt x="884379" y="246400"/>
                </a:lnTo>
                <a:lnTo>
                  <a:pt x="884379" y="696820"/>
                </a:lnTo>
                <a:lnTo>
                  <a:pt x="931988" y="696820"/>
                </a:lnTo>
                <a:lnTo>
                  <a:pt x="931988" y="246400"/>
                </a:lnTo>
                <a:lnTo>
                  <a:pt x="927711" y="192636"/>
                </a:lnTo>
                <a:lnTo>
                  <a:pt x="914876" y="144730"/>
                </a:lnTo>
                <a:lnTo>
                  <a:pt x="893477" y="102686"/>
                </a:lnTo>
                <a:lnTo>
                  <a:pt x="863508" y="66506"/>
                </a:lnTo>
                <a:lnTo>
                  <a:pt x="833845" y="42293"/>
                </a:lnTo>
                <a:close/>
              </a:path>
              <a:path w="932179" h="697230">
                <a:moveTo>
                  <a:pt x="704234" y="0"/>
                </a:moveTo>
                <a:lnTo>
                  <a:pt x="660534" y="2738"/>
                </a:lnTo>
                <a:lnTo>
                  <a:pt x="620285" y="10953"/>
                </a:lnTo>
                <a:lnTo>
                  <a:pt x="583492" y="24649"/>
                </a:lnTo>
                <a:lnTo>
                  <a:pt x="550161" y="43826"/>
                </a:lnTo>
                <a:lnTo>
                  <a:pt x="497067" y="94856"/>
                </a:lnTo>
                <a:lnTo>
                  <a:pt x="464480" y="160229"/>
                </a:lnTo>
                <a:lnTo>
                  <a:pt x="508301" y="160229"/>
                </a:lnTo>
                <a:lnTo>
                  <a:pt x="523112" y="134248"/>
                </a:lnTo>
                <a:lnTo>
                  <a:pt x="550161" y="102769"/>
                </a:lnTo>
                <a:lnTo>
                  <a:pt x="582137" y="76336"/>
                </a:lnTo>
                <a:lnTo>
                  <a:pt x="616371" y="57434"/>
                </a:lnTo>
                <a:lnTo>
                  <a:pt x="652855" y="46081"/>
                </a:lnTo>
                <a:lnTo>
                  <a:pt x="691581" y="42293"/>
                </a:lnTo>
                <a:lnTo>
                  <a:pt x="833845" y="42293"/>
                </a:lnTo>
                <a:lnTo>
                  <a:pt x="827859" y="37408"/>
                </a:lnTo>
                <a:lnTo>
                  <a:pt x="789426" y="16625"/>
                </a:lnTo>
                <a:lnTo>
                  <a:pt x="748216" y="4156"/>
                </a:lnTo>
                <a:lnTo>
                  <a:pt x="704234" y="0"/>
                </a:lnTo>
                <a:close/>
              </a:path>
              <a:path w="932179" h="697230">
                <a:moveTo>
                  <a:pt x="258375" y="0"/>
                </a:moveTo>
                <a:lnTo>
                  <a:pt x="196197" y="8325"/>
                </a:lnTo>
                <a:lnTo>
                  <a:pt x="136242" y="33247"/>
                </a:lnTo>
                <a:lnTo>
                  <a:pt x="84702" y="69530"/>
                </a:lnTo>
                <a:lnTo>
                  <a:pt x="47722" y="111854"/>
                </a:lnTo>
                <a:lnTo>
                  <a:pt x="99720" y="111854"/>
                </a:lnTo>
                <a:lnTo>
                  <a:pt x="107242" y="102769"/>
                </a:lnTo>
                <a:lnTo>
                  <a:pt x="138313" y="76336"/>
                </a:lnTo>
                <a:lnTo>
                  <a:pt x="171987" y="57434"/>
                </a:lnTo>
                <a:lnTo>
                  <a:pt x="208267" y="46081"/>
                </a:lnTo>
                <a:lnTo>
                  <a:pt x="247154" y="42293"/>
                </a:lnTo>
                <a:lnTo>
                  <a:pt x="376173" y="42293"/>
                </a:lnTo>
                <a:lnTo>
                  <a:pt x="350285" y="25094"/>
                </a:lnTo>
                <a:lnTo>
                  <a:pt x="320277" y="11154"/>
                </a:lnTo>
                <a:lnTo>
                  <a:pt x="289637" y="2789"/>
                </a:lnTo>
                <a:lnTo>
                  <a:pt x="258375" y="0"/>
                </a:lnTo>
                <a:close/>
              </a:path>
            </a:pathLst>
          </a:custGeom>
          <a:solidFill>
            <a:srgbClr val="939598"/>
          </a:solidFill>
        </p:spPr>
        <p:txBody>
          <a:bodyPr wrap="square" lIns="0" tIns="0" rIns="0" bIns="0" rtlCol="0"/>
          <a:lstStyle/>
          <a:p>
            <a:endParaRPr sz="1092"/>
          </a:p>
        </p:txBody>
      </p:sp>
      <p:sp>
        <p:nvSpPr>
          <p:cNvPr id="19" name="bk object 19"/>
          <p:cNvSpPr/>
          <p:nvPr/>
        </p:nvSpPr>
        <p:spPr>
          <a:xfrm>
            <a:off x="6014565" y="899599"/>
            <a:ext cx="583029" cy="440514"/>
          </a:xfrm>
          <a:custGeom>
            <a:avLst/>
            <a:gdLst/>
            <a:ahLst/>
            <a:cxnLst/>
            <a:rect l="l" t="t" r="r" b="b"/>
            <a:pathLst>
              <a:path w="961390" h="726439">
                <a:moveTo>
                  <a:pt x="76646" y="16648"/>
                </a:moveTo>
                <a:lnTo>
                  <a:pt x="0" y="16648"/>
                </a:lnTo>
                <a:lnTo>
                  <a:pt x="0" y="726248"/>
                </a:lnTo>
                <a:lnTo>
                  <a:pt x="76646" y="726248"/>
                </a:lnTo>
                <a:lnTo>
                  <a:pt x="76646" y="696870"/>
                </a:lnTo>
                <a:lnTo>
                  <a:pt x="28937" y="696870"/>
                </a:lnTo>
                <a:lnTo>
                  <a:pt x="28937" y="46025"/>
                </a:lnTo>
                <a:lnTo>
                  <a:pt x="76646" y="46025"/>
                </a:lnTo>
                <a:lnTo>
                  <a:pt x="76646" y="16648"/>
                </a:lnTo>
                <a:close/>
              </a:path>
              <a:path w="961390" h="726439">
                <a:moveTo>
                  <a:pt x="365016" y="71721"/>
                </a:moveTo>
                <a:lnTo>
                  <a:pt x="261579" y="71721"/>
                </a:lnTo>
                <a:lnTo>
                  <a:pt x="297505" y="75122"/>
                </a:lnTo>
                <a:lnTo>
                  <a:pt x="330432" y="85390"/>
                </a:lnTo>
                <a:lnTo>
                  <a:pt x="388147" y="126907"/>
                </a:lnTo>
                <a:lnTo>
                  <a:pt x="427684" y="187396"/>
                </a:lnTo>
                <a:lnTo>
                  <a:pt x="440694" y="258073"/>
                </a:lnTo>
                <a:lnTo>
                  <a:pt x="440694" y="726248"/>
                </a:lnTo>
                <a:lnTo>
                  <a:pt x="517228" y="726248"/>
                </a:lnTo>
                <a:lnTo>
                  <a:pt x="517228" y="696870"/>
                </a:lnTo>
                <a:lnTo>
                  <a:pt x="469619" y="696870"/>
                </a:lnTo>
                <a:lnTo>
                  <a:pt x="469619" y="258073"/>
                </a:lnTo>
                <a:lnTo>
                  <a:pt x="465808" y="215866"/>
                </a:lnTo>
                <a:lnTo>
                  <a:pt x="454406" y="176454"/>
                </a:lnTo>
                <a:lnTo>
                  <a:pt x="435460" y="139977"/>
                </a:lnTo>
                <a:lnTo>
                  <a:pt x="409017" y="106576"/>
                </a:lnTo>
                <a:lnTo>
                  <a:pt x="377048" y="78565"/>
                </a:lnTo>
                <a:lnTo>
                  <a:pt x="365016" y="71721"/>
                </a:lnTo>
                <a:close/>
              </a:path>
              <a:path w="961390" h="726439">
                <a:moveTo>
                  <a:pt x="810015" y="71721"/>
                </a:moveTo>
                <a:lnTo>
                  <a:pt x="706055" y="71721"/>
                </a:lnTo>
                <a:lnTo>
                  <a:pt x="741650" y="75041"/>
                </a:lnTo>
                <a:lnTo>
                  <a:pt x="774359" y="85059"/>
                </a:lnTo>
                <a:lnTo>
                  <a:pt x="831995" y="125537"/>
                </a:lnTo>
                <a:lnTo>
                  <a:pt x="871415" y="186372"/>
                </a:lnTo>
                <a:lnTo>
                  <a:pt x="884391" y="261127"/>
                </a:lnTo>
                <a:lnTo>
                  <a:pt x="884391" y="726248"/>
                </a:lnTo>
                <a:lnTo>
                  <a:pt x="960913" y="726248"/>
                </a:lnTo>
                <a:lnTo>
                  <a:pt x="960913" y="696870"/>
                </a:lnTo>
                <a:lnTo>
                  <a:pt x="913316" y="696870"/>
                </a:lnTo>
                <a:lnTo>
                  <a:pt x="913316" y="261127"/>
                </a:lnTo>
                <a:lnTo>
                  <a:pt x="909492" y="216354"/>
                </a:lnTo>
                <a:lnTo>
                  <a:pt x="898056" y="175301"/>
                </a:lnTo>
                <a:lnTo>
                  <a:pt x="879062" y="138100"/>
                </a:lnTo>
                <a:lnTo>
                  <a:pt x="852564" y="104893"/>
                </a:lnTo>
                <a:lnTo>
                  <a:pt x="820620" y="77621"/>
                </a:lnTo>
                <a:lnTo>
                  <a:pt x="810015" y="71721"/>
                </a:lnTo>
                <a:close/>
              </a:path>
              <a:path w="961390" h="726439">
                <a:moveTo>
                  <a:pt x="261579" y="42344"/>
                </a:moveTo>
                <a:lnTo>
                  <a:pt x="219932" y="46418"/>
                </a:lnTo>
                <a:lnTo>
                  <a:pt x="180946" y="58608"/>
                </a:lnTo>
                <a:lnTo>
                  <a:pt x="144744" y="78862"/>
                </a:lnTo>
                <a:lnTo>
                  <a:pt x="111452" y="107129"/>
                </a:lnTo>
                <a:lnTo>
                  <a:pt x="83640" y="140791"/>
                </a:lnTo>
                <a:lnTo>
                  <a:pt x="63717" y="177253"/>
                </a:lnTo>
                <a:lnTo>
                  <a:pt x="51728" y="216389"/>
                </a:lnTo>
                <a:lnTo>
                  <a:pt x="47722" y="258073"/>
                </a:lnTo>
                <a:lnTo>
                  <a:pt x="47722" y="696870"/>
                </a:lnTo>
                <a:lnTo>
                  <a:pt x="76646" y="696870"/>
                </a:lnTo>
                <a:lnTo>
                  <a:pt x="76646" y="258073"/>
                </a:lnTo>
                <a:lnTo>
                  <a:pt x="80039" y="222127"/>
                </a:lnTo>
                <a:lnTo>
                  <a:pt x="107572" y="157152"/>
                </a:lnTo>
                <a:lnTo>
                  <a:pt x="160846" y="103166"/>
                </a:lnTo>
                <a:lnTo>
                  <a:pt x="225468" y="75182"/>
                </a:lnTo>
                <a:lnTo>
                  <a:pt x="261579" y="71721"/>
                </a:lnTo>
                <a:lnTo>
                  <a:pt x="365016" y="71721"/>
                </a:lnTo>
                <a:lnTo>
                  <a:pt x="341739" y="58482"/>
                </a:lnTo>
                <a:lnTo>
                  <a:pt x="303210" y="46388"/>
                </a:lnTo>
                <a:lnTo>
                  <a:pt x="261579" y="42344"/>
                </a:lnTo>
                <a:close/>
              </a:path>
              <a:path w="961390" h="726439">
                <a:moveTo>
                  <a:pt x="706055" y="42344"/>
                </a:moveTo>
                <a:lnTo>
                  <a:pt x="664577" y="46418"/>
                </a:lnTo>
                <a:lnTo>
                  <a:pt x="625455" y="58568"/>
                </a:lnTo>
                <a:lnTo>
                  <a:pt x="588745" y="78761"/>
                </a:lnTo>
                <a:lnTo>
                  <a:pt x="554609" y="106928"/>
                </a:lnTo>
                <a:lnTo>
                  <a:pt x="525693" y="140653"/>
                </a:lnTo>
                <a:lnTo>
                  <a:pt x="504958" y="177172"/>
                </a:lnTo>
                <a:lnTo>
                  <a:pt x="492465" y="216389"/>
                </a:lnTo>
                <a:lnTo>
                  <a:pt x="488290" y="258073"/>
                </a:lnTo>
                <a:lnTo>
                  <a:pt x="488290" y="696870"/>
                </a:lnTo>
                <a:lnTo>
                  <a:pt x="517228" y="696870"/>
                </a:lnTo>
                <a:lnTo>
                  <a:pt x="517228" y="258073"/>
                </a:lnTo>
                <a:lnTo>
                  <a:pt x="520773" y="222127"/>
                </a:lnTo>
                <a:lnTo>
                  <a:pt x="549415" y="157349"/>
                </a:lnTo>
                <a:lnTo>
                  <a:pt x="574700" y="128075"/>
                </a:lnTo>
                <a:lnTo>
                  <a:pt x="604558" y="103277"/>
                </a:lnTo>
                <a:lnTo>
                  <a:pt x="670007" y="75195"/>
                </a:lnTo>
                <a:lnTo>
                  <a:pt x="706055" y="71721"/>
                </a:lnTo>
                <a:lnTo>
                  <a:pt x="810015" y="71721"/>
                </a:lnTo>
                <a:lnTo>
                  <a:pt x="785468" y="58064"/>
                </a:lnTo>
                <a:lnTo>
                  <a:pt x="747237" y="46284"/>
                </a:lnTo>
                <a:lnTo>
                  <a:pt x="706055" y="42344"/>
                </a:lnTo>
                <a:close/>
              </a:path>
              <a:path w="961390" h="726439">
                <a:moveTo>
                  <a:pt x="830834" y="29377"/>
                </a:moveTo>
                <a:lnTo>
                  <a:pt x="718708" y="29377"/>
                </a:lnTo>
                <a:lnTo>
                  <a:pt x="759824" y="33311"/>
                </a:lnTo>
                <a:lnTo>
                  <a:pt x="798497" y="45074"/>
                </a:lnTo>
                <a:lnTo>
                  <a:pt x="834596" y="64606"/>
                </a:lnTo>
                <a:lnTo>
                  <a:pt x="867994" y="91850"/>
                </a:lnTo>
                <a:lnTo>
                  <a:pt x="895910" y="125707"/>
                </a:lnTo>
                <a:lnTo>
                  <a:pt x="915917" y="165312"/>
                </a:lnTo>
                <a:lnTo>
                  <a:pt x="927961" y="210505"/>
                </a:lnTo>
                <a:lnTo>
                  <a:pt x="931988" y="261127"/>
                </a:lnTo>
                <a:lnTo>
                  <a:pt x="931988" y="696870"/>
                </a:lnTo>
                <a:lnTo>
                  <a:pt x="960913" y="696870"/>
                </a:lnTo>
                <a:lnTo>
                  <a:pt x="960913" y="261127"/>
                </a:lnTo>
                <a:lnTo>
                  <a:pt x="956324" y="204479"/>
                </a:lnTo>
                <a:lnTo>
                  <a:pt x="942597" y="153730"/>
                </a:lnTo>
                <a:lnTo>
                  <a:pt x="919794" y="109055"/>
                </a:lnTo>
                <a:lnTo>
                  <a:pt x="887972" y="70628"/>
                </a:lnTo>
                <a:lnTo>
                  <a:pt x="850190" y="39825"/>
                </a:lnTo>
                <a:lnTo>
                  <a:pt x="830834" y="29377"/>
                </a:lnTo>
                <a:close/>
              </a:path>
              <a:path w="961390" h="726439">
                <a:moveTo>
                  <a:pt x="375381" y="30522"/>
                </a:moveTo>
                <a:lnTo>
                  <a:pt x="248598" y="30522"/>
                </a:lnTo>
                <a:lnTo>
                  <a:pt x="294984" y="31461"/>
                </a:lnTo>
                <a:lnTo>
                  <a:pt x="340861" y="44591"/>
                </a:lnTo>
                <a:lnTo>
                  <a:pt x="385370" y="71017"/>
                </a:lnTo>
                <a:lnTo>
                  <a:pt x="432747" y="119355"/>
                </a:lnTo>
                <a:lnTo>
                  <a:pt x="465460" y="180208"/>
                </a:lnTo>
                <a:lnTo>
                  <a:pt x="480312" y="219649"/>
                </a:lnTo>
                <a:lnTo>
                  <a:pt x="492764" y="179353"/>
                </a:lnTo>
                <a:lnTo>
                  <a:pt x="505614" y="147006"/>
                </a:lnTo>
                <a:lnTo>
                  <a:pt x="511465" y="137398"/>
                </a:lnTo>
                <a:lnTo>
                  <a:pt x="478062" y="137398"/>
                </a:lnTo>
                <a:lnTo>
                  <a:pt x="462955" y="111806"/>
                </a:lnTo>
                <a:lnTo>
                  <a:pt x="445365" y="88280"/>
                </a:lnTo>
                <a:lnTo>
                  <a:pt x="425329" y="66863"/>
                </a:lnTo>
                <a:lnTo>
                  <a:pt x="402886" y="47596"/>
                </a:lnTo>
                <a:lnTo>
                  <a:pt x="375381" y="30522"/>
                </a:lnTo>
                <a:close/>
              </a:path>
              <a:path w="961390" h="726439">
                <a:moveTo>
                  <a:pt x="76646" y="46025"/>
                </a:moveTo>
                <a:lnTo>
                  <a:pt x="47722" y="46025"/>
                </a:lnTo>
                <a:lnTo>
                  <a:pt x="47722" y="175156"/>
                </a:lnTo>
                <a:lnTo>
                  <a:pt x="74221" y="134697"/>
                </a:lnTo>
                <a:lnTo>
                  <a:pt x="89823" y="114249"/>
                </a:lnTo>
                <a:lnTo>
                  <a:pt x="108989" y="95071"/>
                </a:lnTo>
                <a:lnTo>
                  <a:pt x="120933" y="85668"/>
                </a:lnTo>
                <a:lnTo>
                  <a:pt x="76646" y="85668"/>
                </a:lnTo>
                <a:lnTo>
                  <a:pt x="76646" y="46025"/>
                </a:lnTo>
                <a:close/>
              </a:path>
              <a:path w="961390" h="726439">
                <a:moveTo>
                  <a:pt x="718708" y="0"/>
                </a:moveTo>
                <a:lnTo>
                  <a:pt x="672912" y="2923"/>
                </a:lnTo>
                <a:lnTo>
                  <a:pt x="630514" y="11663"/>
                </a:lnTo>
                <a:lnTo>
                  <a:pt x="591660" y="26175"/>
                </a:lnTo>
                <a:lnTo>
                  <a:pt x="556489" y="46418"/>
                </a:lnTo>
                <a:lnTo>
                  <a:pt x="510813" y="87223"/>
                </a:lnTo>
                <a:lnTo>
                  <a:pt x="478062" y="137398"/>
                </a:lnTo>
                <a:lnTo>
                  <a:pt x="511465" y="137398"/>
                </a:lnTo>
                <a:lnTo>
                  <a:pt x="523133" y="118238"/>
                </a:lnTo>
                <a:lnTo>
                  <a:pt x="545468" y="92866"/>
                </a:lnTo>
                <a:lnTo>
                  <a:pt x="604193" y="52663"/>
                </a:lnTo>
                <a:lnTo>
                  <a:pt x="677273" y="31978"/>
                </a:lnTo>
                <a:lnTo>
                  <a:pt x="718708" y="29377"/>
                </a:lnTo>
                <a:lnTo>
                  <a:pt x="830834" y="29377"/>
                </a:lnTo>
                <a:lnTo>
                  <a:pt x="809282" y="17743"/>
                </a:lnTo>
                <a:lnTo>
                  <a:pt x="765404" y="4446"/>
                </a:lnTo>
                <a:lnTo>
                  <a:pt x="718708" y="0"/>
                </a:lnTo>
                <a:close/>
              </a:path>
              <a:path w="961390" h="726439">
                <a:moveTo>
                  <a:pt x="273921" y="281"/>
                </a:moveTo>
                <a:lnTo>
                  <a:pt x="229773" y="3583"/>
                </a:lnTo>
                <a:lnTo>
                  <a:pt x="186133" y="15404"/>
                </a:lnTo>
                <a:lnTo>
                  <a:pt x="143656" y="35131"/>
                </a:lnTo>
                <a:lnTo>
                  <a:pt x="107088" y="58991"/>
                </a:lnTo>
                <a:lnTo>
                  <a:pt x="76646" y="85668"/>
                </a:lnTo>
                <a:lnTo>
                  <a:pt x="120933" y="85668"/>
                </a:lnTo>
                <a:lnTo>
                  <a:pt x="131651" y="77230"/>
                </a:lnTo>
                <a:lnTo>
                  <a:pt x="157741" y="60789"/>
                </a:lnTo>
                <a:lnTo>
                  <a:pt x="202564" y="40666"/>
                </a:lnTo>
                <a:lnTo>
                  <a:pt x="248598" y="30522"/>
                </a:lnTo>
                <a:lnTo>
                  <a:pt x="375381" y="30522"/>
                </a:lnTo>
                <a:lnTo>
                  <a:pt x="361131" y="21676"/>
                </a:lnTo>
                <a:lnTo>
                  <a:pt x="317925" y="6108"/>
                </a:lnTo>
                <a:lnTo>
                  <a:pt x="273921" y="281"/>
                </a:lnTo>
                <a:close/>
              </a:path>
            </a:pathLst>
          </a:custGeom>
          <a:solidFill>
            <a:srgbClr val="939598"/>
          </a:solidFill>
        </p:spPr>
        <p:txBody>
          <a:bodyPr wrap="square" lIns="0" tIns="0" rIns="0" bIns="0" rtlCol="0"/>
          <a:lstStyle/>
          <a:p>
            <a:endParaRPr sz="1092"/>
          </a:p>
        </p:txBody>
      </p:sp>
      <p:sp>
        <p:nvSpPr>
          <p:cNvPr id="20" name="bk object 20"/>
          <p:cNvSpPr/>
          <p:nvPr/>
        </p:nvSpPr>
        <p:spPr>
          <a:xfrm>
            <a:off x="7223144" y="758740"/>
            <a:ext cx="154422" cy="584142"/>
          </a:xfrm>
          <a:custGeom>
            <a:avLst/>
            <a:gdLst/>
            <a:ahLst/>
            <a:cxnLst/>
            <a:rect l="l" t="t" r="r" b="b"/>
            <a:pathLst>
              <a:path w="254634" h="963294">
                <a:moveTo>
                  <a:pt x="47709" y="0"/>
                </a:moveTo>
                <a:lnTo>
                  <a:pt x="0" y="0"/>
                </a:lnTo>
                <a:lnTo>
                  <a:pt x="0" y="707438"/>
                </a:lnTo>
                <a:lnTo>
                  <a:pt x="4651" y="760871"/>
                </a:lnTo>
                <a:lnTo>
                  <a:pt x="18607" y="809292"/>
                </a:lnTo>
                <a:lnTo>
                  <a:pt x="41871" y="852701"/>
                </a:lnTo>
                <a:lnTo>
                  <a:pt x="74447" y="891101"/>
                </a:lnTo>
                <a:lnTo>
                  <a:pt x="113633" y="922510"/>
                </a:lnTo>
                <a:lnTo>
                  <a:pt x="156722" y="944947"/>
                </a:lnTo>
                <a:lnTo>
                  <a:pt x="203710" y="958410"/>
                </a:lnTo>
                <a:lnTo>
                  <a:pt x="254593" y="962898"/>
                </a:lnTo>
                <a:lnTo>
                  <a:pt x="254593" y="920554"/>
                </a:lnTo>
                <a:lnTo>
                  <a:pt x="213047" y="916779"/>
                </a:lnTo>
                <a:lnTo>
                  <a:pt x="174756" y="905450"/>
                </a:lnTo>
                <a:lnTo>
                  <a:pt x="139728" y="886564"/>
                </a:lnTo>
                <a:lnTo>
                  <a:pt x="107971" y="860116"/>
                </a:lnTo>
                <a:lnTo>
                  <a:pt x="81582" y="827902"/>
                </a:lnTo>
                <a:lnTo>
                  <a:pt x="62753" y="791712"/>
                </a:lnTo>
                <a:lnTo>
                  <a:pt x="51467" y="751554"/>
                </a:lnTo>
                <a:lnTo>
                  <a:pt x="47709" y="707438"/>
                </a:lnTo>
                <a:lnTo>
                  <a:pt x="47709" y="317456"/>
                </a:lnTo>
                <a:lnTo>
                  <a:pt x="253085" y="317456"/>
                </a:lnTo>
                <a:lnTo>
                  <a:pt x="253085" y="275112"/>
                </a:lnTo>
                <a:lnTo>
                  <a:pt x="47709" y="275112"/>
                </a:lnTo>
                <a:lnTo>
                  <a:pt x="47709" y="0"/>
                </a:lnTo>
                <a:close/>
              </a:path>
            </a:pathLst>
          </a:custGeom>
          <a:solidFill>
            <a:srgbClr val="939598"/>
          </a:solidFill>
        </p:spPr>
        <p:txBody>
          <a:bodyPr wrap="square" lIns="0" tIns="0" rIns="0" bIns="0" rtlCol="0"/>
          <a:lstStyle/>
          <a:p>
            <a:endParaRPr sz="1092"/>
          </a:p>
        </p:txBody>
      </p:sp>
      <p:sp>
        <p:nvSpPr>
          <p:cNvPr id="21" name="bk object 21"/>
          <p:cNvSpPr/>
          <p:nvPr/>
        </p:nvSpPr>
        <p:spPr>
          <a:xfrm>
            <a:off x="7214374" y="749833"/>
            <a:ext cx="172136" cy="601856"/>
          </a:xfrm>
          <a:custGeom>
            <a:avLst/>
            <a:gdLst/>
            <a:ahLst/>
            <a:cxnLst/>
            <a:rect l="l" t="t" r="r" b="b"/>
            <a:pathLst>
              <a:path w="283845" h="992505">
                <a:moveTo>
                  <a:pt x="76621" y="0"/>
                </a:moveTo>
                <a:lnTo>
                  <a:pt x="0" y="0"/>
                </a:lnTo>
                <a:lnTo>
                  <a:pt x="0" y="722126"/>
                </a:lnTo>
                <a:lnTo>
                  <a:pt x="4967" y="778466"/>
                </a:lnTo>
                <a:lnTo>
                  <a:pt x="19827" y="829741"/>
                </a:lnTo>
                <a:lnTo>
                  <a:pt x="44516" y="875779"/>
                </a:lnTo>
                <a:lnTo>
                  <a:pt x="78971" y="916407"/>
                </a:lnTo>
                <a:lnTo>
                  <a:pt x="120317" y="949504"/>
                </a:lnTo>
                <a:lnTo>
                  <a:pt x="165849" y="973187"/>
                </a:lnTo>
                <a:lnTo>
                  <a:pt x="215504" y="987455"/>
                </a:lnTo>
                <a:lnTo>
                  <a:pt x="269068" y="992225"/>
                </a:lnTo>
                <a:lnTo>
                  <a:pt x="283530" y="992225"/>
                </a:lnTo>
                <a:lnTo>
                  <a:pt x="283530" y="962508"/>
                </a:lnTo>
                <a:lnTo>
                  <a:pt x="254605" y="962508"/>
                </a:lnTo>
                <a:lnTo>
                  <a:pt x="210946" y="956528"/>
                </a:lnTo>
                <a:lnTo>
                  <a:pt x="170360" y="943273"/>
                </a:lnTo>
                <a:lnTo>
                  <a:pt x="132954" y="922792"/>
                </a:lnTo>
                <a:lnTo>
                  <a:pt x="98836" y="895135"/>
                </a:lnTo>
                <a:lnTo>
                  <a:pt x="68079" y="858958"/>
                </a:lnTo>
                <a:lnTo>
                  <a:pt x="46255" y="818266"/>
                </a:lnTo>
                <a:lnTo>
                  <a:pt x="33247" y="772757"/>
                </a:lnTo>
                <a:lnTo>
                  <a:pt x="28937" y="722126"/>
                </a:lnTo>
                <a:lnTo>
                  <a:pt x="28937" y="29377"/>
                </a:lnTo>
                <a:lnTo>
                  <a:pt x="76621" y="29377"/>
                </a:lnTo>
                <a:lnTo>
                  <a:pt x="76621" y="0"/>
                </a:lnTo>
                <a:close/>
              </a:path>
              <a:path w="283845" h="992505">
                <a:moveTo>
                  <a:pt x="76621" y="29377"/>
                </a:moveTo>
                <a:lnTo>
                  <a:pt x="47684" y="29377"/>
                </a:lnTo>
                <a:lnTo>
                  <a:pt x="47684" y="304489"/>
                </a:lnTo>
                <a:lnTo>
                  <a:pt x="253098" y="304489"/>
                </a:lnTo>
                <a:lnTo>
                  <a:pt x="253098" y="317418"/>
                </a:lnTo>
                <a:lnTo>
                  <a:pt x="47684" y="317418"/>
                </a:lnTo>
                <a:lnTo>
                  <a:pt x="47684" y="722126"/>
                </a:lnTo>
                <a:lnTo>
                  <a:pt x="51753" y="769128"/>
                </a:lnTo>
                <a:lnTo>
                  <a:pt x="63916" y="812079"/>
                </a:lnTo>
                <a:lnTo>
                  <a:pt x="84106" y="850828"/>
                </a:lnTo>
                <a:lnTo>
                  <a:pt x="112256" y="885221"/>
                </a:lnTo>
                <a:lnTo>
                  <a:pt x="143359" y="911494"/>
                </a:lnTo>
                <a:lnTo>
                  <a:pt x="177517" y="930994"/>
                </a:lnTo>
                <a:lnTo>
                  <a:pt x="214632" y="943677"/>
                </a:lnTo>
                <a:lnTo>
                  <a:pt x="254605" y="949504"/>
                </a:lnTo>
                <a:lnTo>
                  <a:pt x="254605" y="962508"/>
                </a:lnTo>
                <a:lnTo>
                  <a:pt x="283530" y="962508"/>
                </a:lnTo>
                <a:lnTo>
                  <a:pt x="283530" y="920554"/>
                </a:lnTo>
                <a:lnTo>
                  <a:pt x="269068" y="920554"/>
                </a:lnTo>
                <a:lnTo>
                  <a:pt x="230197" y="917092"/>
                </a:lnTo>
                <a:lnTo>
                  <a:pt x="162214" y="889077"/>
                </a:lnTo>
                <a:lnTo>
                  <a:pt x="132624" y="864312"/>
                </a:lnTo>
                <a:lnTo>
                  <a:pt x="107976" y="834335"/>
                </a:lnTo>
                <a:lnTo>
                  <a:pt x="80073" y="763497"/>
                </a:lnTo>
                <a:lnTo>
                  <a:pt x="76621" y="722126"/>
                </a:lnTo>
                <a:lnTo>
                  <a:pt x="76621" y="346795"/>
                </a:lnTo>
                <a:lnTo>
                  <a:pt x="282035" y="346795"/>
                </a:lnTo>
                <a:lnTo>
                  <a:pt x="282035" y="275112"/>
                </a:lnTo>
                <a:lnTo>
                  <a:pt x="76621" y="275112"/>
                </a:lnTo>
                <a:lnTo>
                  <a:pt x="76621" y="29377"/>
                </a:lnTo>
                <a:close/>
              </a:path>
            </a:pathLst>
          </a:custGeom>
          <a:solidFill>
            <a:srgbClr val="939598"/>
          </a:solidFill>
        </p:spPr>
        <p:txBody>
          <a:bodyPr wrap="square" lIns="0" tIns="0" rIns="0" bIns="0" rtlCol="0"/>
          <a:lstStyle/>
          <a:p>
            <a:endParaRPr sz="1092"/>
          </a:p>
        </p:txBody>
      </p:sp>
      <p:sp>
        <p:nvSpPr>
          <p:cNvPr id="22" name="bk object 22"/>
          <p:cNvSpPr/>
          <p:nvPr/>
        </p:nvSpPr>
        <p:spPr>
          <a:xfrm>
            <a:off x="8018636" y="918699"/>
            <a:ext cx="237602" cy="422801"/>
          </a:xfrm>
          <a:custGeom>
            <a:avLst/>
            <a:gdLst/>
            <a:ahLst/>
            <a:cxnLst/>
            <a:rect l="l" t="t" r="r" b="b"/>
            <a:pathLst>
              <a:path w="391794" h="697230">
                <a:moveTo>
                  <a:pt x="47684" y="16648"/>
                </a:moveTo>
                <a:lnTo>
                  <a:pt x="0" y="16648"/>
                </a:lnTo>
                <a:lnTo>
                  <a:pt x="0" y="696870"/>
                </a:lnTo>
                <a:lnTo>
                  <a:pt x="47684" y="696870"/>
                </a:lnTo>
                <a:lnTo>
                  <a:pt x="47684" y="243385"/>
                </a:lnTo>
                <a:lnTo>
                  <a:pt x="51446" y="204572"/>
                </a:lnTo>
                <a:lnTo>
                  <a:pt x="62740" y="168202"/>
                </a:lnTo>
                <a:lnTo>
                  <a:pt x="81578" y="134282"/>
                </a:lnTo>
                <a:lnTo>
                  <a:pt x="95291" y="117935"/>
                </a:lnTo>
                <a:lnTo>
                  <a:pt x="47684" y="117935"/>
                </a:lnTo>
                <a:lnTo>
                  <a:pt x="47684" y="16648"/>
                </a:lnTo>
                <a:close/>
              </a:path>
              <a:path w="391794" h="697230">
                <a:moveTo>
                  <a:pt x="257571" y="0"/>
                </a:moveTo>
                <a:lnTo>
                  <a:pt x="190946" y="8336"/>
                </a:lnTo>
                <a:lnTo>
                  <a:pt x="131003" y="33297"/>
                </a:lnTo>
                <a:lnTo>
                  <a:pt x="81894" y="71093"/>
                </a:lnTo>
                <a:lnTo>
                  <a:pt x="47684" y="117935"/>
                </a:lnTo>
                <a:lnTo>
                  <a:pt x="95291" y="117935"/>
                </a:lnTo>
                <a:lnTo>
                  <a:pt x="107971" y="102819"/>
                </a:lnTo>
                <a:lnTo>
                  <a:pt x="139261" y="76365"/>
                </a:lnTo>
                <a:lnTo>
                  <a:pt x="172888" y="57466"/>
                </a:lnTo>
                <a:lnTo>
                  <a:pt x="208843" y="46125"/>
                </a:lnTo>
                <a:lnTo>
                  <a:pt x="247117" y="42344"/>
                </a:lnTo>
                <a:lnTo>
                  <a:pt x="382309" y="42344"/>
                </a:lnTo>
                <a:lnTo>
                  <a:pt x="359185" y="27235"/>
                </a:lnTo>
                <a:lnTo>
                  <a:pt x="326063" y="12115"/>
                </a:lnTo>
                <a:lnTo>
                  <a:pt x="292187" y="3031"/>
                </a:lnTo>
                <a:lnTo>
                  <a:pt x="257571" y="0"/>
                </a:lnTo>
                <a:close/>
              </a:path>
              <a:path w="391794" h="697230">
                <a:moveTo>
                  <a:pt x="382309" y="42344"/>
                </a:moveTo>
                <a:lnTo>
                  <a:pt x="247117" y="42344"/>
                </a:lnTo>
                <a:lnTo>
                  <a:pt x="285716" y="46500"/>
                </a:lnTo>
                <a:lnTo>
                  <a:pt x="322655" y="58969"/>
                </a:lnTo>
                <a:lnTo>
                  <a:pt x="357930" y="79752"/>
                </a:lnTo>
                <a:lnTo>
                  <a:pt x="391539" y="108851"/>
                </a:lnTo>
                <a:lnTo>
                  <a:pt x="391539" y="48375"/>
                </a:lnTo>
                <a:lnTo>
                  <a:pt x="382309" y="42344"/>
                </a:lnTo>
                <a:close/>
              </a:path>
            </a:pathLst>
          </a:custGeom>
          <a:solidFill>
            <a:srgbClr val="939598"/>
          </a:solidFill>
        </p:spPr>
        <p:txBody>
          <a:bodyPr wrap="square" lIns="0" tIns="0" rIns="0" bIns="0" rtlCol="0"/>
          <a:lstStyle/>
          <a:p>
            <a:endParaRPr sz="1092"/>
          </a:p>
        </p:txBody>
      </p:sp>
      <p:sp>
        <p:nvSpPr>
          <p:cNvPr id="23" name="bk object 23"/>
          <p:cNvSpPr/>
          <p:nvPr/>
        </p:nvSpPr>
        <p:spPr>
          <a:xfrm>
            <a:off x="8009865" y="909794"/>
            <a:ext cx="255316" cy="440514"/>
          </a:xfrm>
          <a:custGeom>
            <a:avLst/>
            <a:gdLst/>
            <a:ahLst/>
            <a:cxnLst/>
            <a:rect l="l" t="t" r="r" b="b"/>
            <a:pathLst>
              <a:path w="421005" h="726439">
                <a:moveTo>
                  <a:pt x="76609" y="16648"/>
                </a:moveTo>
                <a:lnTo>
                  <a:pt x="0" y="16648"/>
                </a:lnTo>
                <a:lnTo>
                  <a:pt x="0" y="726248"/>
                </a:lnTo>
                <a:lnTo>
                  <a:pt x="76609" y="726248"/>
                </a:lnTo>
                <a:lnTo>
                  <a:pt x="76609" y="696870"/>
                </a:lnTo>
                <a:lnTo>
                  <a:pt x="28924" y="696870"/>
                </a:lnTo>
                <a:lnTo>
                  <a:pt x="28924" y="46025"/>
                </a:lnTo>
                <a:lnTo>
                  <a:pt x="76609" y="46025"/>
                </a:lnTo>
                <a:lnTo>
                  <a:pt x="76609" y="16648"/>
                </a:lnTo>
                <a:close/>
              </a:path>
              <a:path w="421005" h="726439">
                <a:moveTo>
                  <a:pt x="261579" y="42344"/>
                </a:moveTo>
                <a:lnTo>
                  <a:pt x="220519" y="46417"/>
                </a:lnTo>
                <a:lnTo>
                  <a:pt x="181829" y="58616"/>
                </a:lnTo>
                <a:lnTo>
                  <a:pt x="145726" y="78830"/>
                </a:lnTo>
                <a:lnTo>
                  <a:pt x="112243" y="107054"/>
                </a:lnTo>
                <a:lnTo>
                  <a:pt x="84094" y="140717"/>
                </a:lnTo>
                <a:lnTo>
                  <a:pt x="63904" y="177187"/>
                </a:lnTo>
                <a:lnTo>
                  <a:pt x="51741" y="216346"/>
                </a:lnTo>
                <a:lnTo>
                  <a:pt x="47671" y="258073"/>
                </a:lnTo>
                <a:lnTo>
                  <a:pt x="47671" y="696870"/>
                </a:lnTo>
                <a:lnTo>
                  <a:pt x="76609" y="696870"/>
                </a:lnTo>
                <a:lnTo>
                  <a:pt x="76609" y="258073"/>
                </a:lnTo>
                <a:lnTo>
                  <a:pt x="80060" y="222030"/>
                </a:lnTo>
                <a:lnTo>
                  <a:pt x="107963" y="157199"/>
                </a:lnTo>
                <a:lnTo>
                  <a:pt x="132611" y="127962"/>
                </a:lnTo>
                <a:lnTo>
                  <a:pt x="161763" y="103213"/>
                </a:lnTo>
                <a:lnTo>
                  <a:pt x="226023" y="75188"/>
                </a:lnTo>
                <a:lnTo>
                  <a:pt x="261579" y="71721"/>
                </a:lnTo>
                <a:lnTo>
                  <a:pt x="364010" y="71721"/>
                </a:lnTo>
                <a:lnTo>
                  <a:pt x="360955" y="69612"/>
                </a:lnTo>
                <a:lnTo>
                  <a:pt x="329055" y="54488"/>
                </a:lnTo>
                <a:lnTo>
                  <a:pt x="295904" y="45386"/>
                </a:lnTo>
                <a:lnTo>
                  <a:pt x="261579" y="42344"/>
                </a:lnTo>
                <a:close/>
              </a:path>
              <a:path w="421005" h="726439">
                <a:moveTo>
                  <a:pt x="76609" y="46025"/>
                </a:moveTo>
                <a:lnTo>
                  <a:pt x="47671" y="46025"/>
                </a:lnTo>
                <a:lnTo>
                  <a:pt x="47671" y="191730"/>
                </a:lnTo>
                <a:lnTo>
                  <a:pt x="74900" y="139484"/>
                </a:lnTo>
                <a:lnTo>
                  <a:pt x="89113" y="116721"/>
                </a:lnTo>
                <a:lnTo>
                  <a:pt x="106867" y="95953"/>
                </a:lnTo>
                <a:lnTo>
                  <a:pt x="118451" y="85743"/>
                </a:lnTo>
                <a:lnTo>
                  <a:pt x="76609" y="85743"/>
                </a:lnTo>
                <a:lnTo>
                  <a:pt x="76609" y="46025"/>
                </a:lnTo>
                <a:close/>
              </a:path>
              <a:path w="421005" h="726439">
                <a:moveTo>
                  <a:pt x="364010" y="71721"/>
                </a:moveTo>
                <a:lnTo>
                  <a:pt x="261579" y="71721"/>
                </a:lnTo>
                <a:lnTo>
                  <a:pt x="297443" y="75557"/>
                </a:lnTo>
                <a:lnTo>
                  <a:pt x="331602" y="87133"/>
                </a:lnTo>
                <a:lnTo>
                  <a:pt x="364308" y="106553"/>
                </a:lnTo>
                <a:lnTo>
                  <a:pt x="395812" y="133918"/>
                </a:lnTo>
                <a:lnTo>
                  <a:pt x="420464" y="158985"/>
                </a:lnTo>
                <a:lnTo>
                  <a:pt x="420464" y="90719"/>
                </a:lnTo>
                <a:lnTo>
                  <a:pt x="391527" y="90719"/>
                </a:lnTo>
                <a:lnTo>
                  <a:pt x="364010" y="71721"/>
                </a:lnTo>
                <a:close/>
              </a:path>
              <a:path w="421005" h="726439">
                <a:moveTo>
                  <a:pt x="382739" y="30498"/>
                </a:moveTo>
                <a:lnTo>
                  <a:pt x="243689" y="30498"/>
                </a:lnTo>
                <a:lnTo>
                  <a:pt x="293144" y="31095"/>
                </a:lnTo>
                <a:lnTo>
                  <a:pt x="342988" y="43993"/>
                </a:lnTo>
                <a:lnTo>
                  <a:pt x="391527" y="70577"/>
                </a:lnTo>
                <a:lnTo>
                  <a:pt x="391527" y="90719"/>
                </a:lnTo>
                <a:lnTo>
                  <a:pt x="420464" y="90719"/>
                </a:lnTo>
                <a:lnTo>
                  <a:pt x="420464" y="55700"/>
                </a:lnTo>
                <a:lnTo>
                  <a:pt x="414634" y="51315"/>
                </a:lnTo>
                <a:lnTo>
                  <a:pt x="382739" y="30498"/>
                </a:lnTo>
                <a:close/>
              </a:path>
              <a:path w="421005" h="726439">
                <a:moveTo>
                  <a:pt x="272071" y="0"/>
                </a:moveTo>
                <a:lnTo>
                  <a:pt x="201746" y="8859"/>
                </a:lnTo>
                <a:lnTo>
                  <a:pt x="138253" y="35257"/>
                </a:lnTo>
                <a:lnTo>
                  <a:pt x="104561" y="58616"/>
                </a:lnTo>
                <a:lnTo>
                  <a:pt x="76609" y="85743"/>
                </a:lnTo>
                <a:lnTo>
                  <a:pt x="118451" y="85743"/>
                </a:lnTo>
                <a:lnTo>
                  <a:pt x="128091" y="77248"/>
                </a:lnTo>
                <a:lnTo>
                  <a:pt x="152715" y="60676"/>
                </a:lnTo>
                <a:lnTo>
                  <a:pt x="196315" y="40820"/>
                </a:lnTo>
                <a:lnTo>
                  <a:pt x="243689" y="30498"/>
                </a:lnTo>
                <a:lnTo>
                  <a:pt x="382739" y="30498"/>
                </a:lnTo>
                <a:lnTo>
                  <a:pt x="380347" y="28937"/>
                </a:lnTo>
                <a:lnTo>
                  <a:pt x="345077" y="12893"/>
                </a:lnTo>
                <a:lnTo>
                  <a:pt x="308945" y="3231"/>
                </a:lnTo>
                <a:lnTo>
                  <a:pt x="272071" y="0"/>
                </a:lnTo>
                <a:close/>
              </a:path>
            </a:pathLst>
          </a:custGeom>
          <a:solidFill>
            <a:srgbClr val="939598"/>
          </a:solidFill>
        </p:spPr>
        <p:txBody>
          <a:bodyPr wrap="square" lIns="0" tIns="0" rIns="0" bIns="0" rtlCol="0"/>
          <a:lstStyle/>
          <a:p>
            <a:endParaRPr sz="1092"/>
          </a:p>
        </p:txBody>
      </p:sp>
      <p:sp>
        <p:nvSpPr>
          <p:cNvPr id="24" name="bk object 24"/>
          <p:cNvSpPr/>
          <p:nvPr/>
        </p:nvSpPr>
        <p:spPr>
          <a:xfrm>
            <a:off x="6688650" y="895788"/>
            <a:ext cx="441315" cy="447830"/>
          </a:xfrm>
          <a:custGeom>
            <a:avLst/>
            <a:gdLst/>
            <a:ahLst/>
            <a:cxnLst/>
            <a:rect l="l" t="t" r="r" b="b"/>
            <a:pathLst>
              <a:path w="727709" h="738505">
                <a:moveTo>
                  <a:pt x="363381" y="0"/>
                </a:moveTo>
                <a:lnTo>
                  <a:pt x="317819" y="2870"/>
                </a:lnTo>
                <a:lnTo>
                  <a:pt x="273941" y="11251"/>
                </a:lnTo>
                <a:lnTo>
                  <a:pt x="232087" y="24800"/>
                </a:lnTo>
                <a:lnTo>
                  <a:pt x="192598" y="43173"/>
                </a:lnTo>
                <a:lnTo>
                  <a:pt x="155818" y="66027"/>
                </a:lnTo>
                <a:lnTo>
                  <a:pt x="122086" y="93019"/>
                </a:lnTo>
                <a:lnTo>
                  <a:pt x="91744" y="123804"/>
                </a:lnTo>
                <a:lnTo>
                  <a:pt x="65133" y="158040"/>
                </a:lnTo>
                <a:lnTo>
                  <a:pt x="42595" y="195384"/>
                </a:lnTo>
                <a:lnTo>
                  <a:pt x="24472" y="235491"/>
                </a:lnTo>
                <a:lnTo>
                  <a:pt x="11104" y="278018"/>
                </a:lnTo>
                <a:lnTo>
                  <a:pt x="2832" y="322622"/>
                </a:lnTo>
                <a:lnTo>
                  <a:pt x="0" y="368960"/>
                </a:lnTo>
                <a:lnTo>
                  <a:pt x="2832" y="415221"/>
                </a:lnTo>
                <a:lnTo>
                  <a:pt x="11104" y="459773"/>
                </a:lnTo>
                <a:lnTo>
                  <a:pt x="24472" y="502270"/>
                </a:lnTo>
                <a:lnTo>
                  <a:pt x="42595" y="542364"/>
                </a:lnTo>
                <a:lnTo>
                  <a:pt x="65133" y="579710"/>
                </a:lnTo>
                <a:lnTo>
                  <a:pt x="91744" y="613960"/>
                </a:lnTo>
                <a:lnTo>
                  <a:pt x="122086" y="644767"/>
                </a:lnTo>
                <a:lnTo>
                  <a:pt x="155818" y="671787"/>
                </a:lnTo>
                <a:lnTo>
                  <a:pt x="192598" y="694670"/>
                </a:lnTo>
                <a:lnTo>
                  <a:pt x="232087" y="713072"/>
                </a:lnTo>
                <a:lnTo>
                  <a:pt x="273941" y="726646"/>
                </a:lnTo>
                <a:lnTo>
                  <a:pt x="317819" y="735044"/>
                </a:lnTo>
                <a:lnTo>
                  <a:pt x="363381" y="737920"/>
                </a:lnTo>
                <a:lnTo>
                  <a:pt x="390058" y="736966"/>
                </a:lnTo>
                <a:lnTo>
                  <a:pt x="416190" y="734102"/>
                </a:lnTo>
                <a:lnTo>
                  <a:pt x="441670" y="729328"/>
                </a:lnTo>
                <a:lnTo>
                  <a:pt x="466389" y="722641"/>
                </a:lnTo>
                <a:lnTo>
                  <a:pt x="466389" y="670936"/>
                </a:lnTo>
                <a:lnTo>
                  <a:pt x="363381" y="670936"/>
                </a:lnTo>
                <a:lnTo>
                  <a:pt x="313944" y="666797"/>
                </a:lnTo>
                <a:lnTo>
                  <a:pt x="267139" y="654821"/>
                </a:lnTo>
                <a:lnTo>
                  <a:pt x="223625" y="635672"/>
                </a:lnTo>
                <a:lnTo>
                  <a:pt x="184063" y="610015"/>
                </a:lnTo>
                <a:lnTo>
                  <a:pt x="149112" y="578514"/>
                </a:lnTo>
                <a:lnTo>
                  <a:pt x="119434" y="541832"/>
                </a:lnTo>
                <a:lnTo>
                  <a:pt x="95687" y="500635"/>
                </a:lnTo>
                <a:lnTo>
                  <a:pt x="78532" y="455585"/>
                </a:lnTo>
                <a:lnTo>
                  <a:pt x="68630" y="407346"/>
                </a:lnTo>
                <a:lnTo>
                  <a:pt x="725230" y="407346"/>
                </a:lnTo>
                <a:lnTo>
                  <a:pt x="726018" y="398046"/>
                </a:lnTo>
                <a:lnTo>
                  <a:pt x="726624" y="388450"/>
                </a:lnTo>
                <a:lnTo>
                  <a:pt x="727014" y="378706"/>
                </a:lnTo>
                <a:lnTo>
                  <a:pt x="727152" y="368960"/>
                </a:lnTo>
                <a:lnTo>
                  <a:pt x="725332" y="339193"/>
                </a:lnTo>
                <a:lnTo>
                  <a:pt x="67512" y="339193"/>
                </a:lnTo>
                <a:lnTo>
                  <a:pt x="76440" y="289511"/>
                </a:lnTo>
                <a:lnTo>
                  <a:pt x="92985" y="243028"/>
                </a:lnTo>
                <a:lnTo>
                  <a:pt x="116447" y="200453"/>
                </a:lnTo>
                <a:lnTo>
                  <a:pt x="146128" y="162490"/>
                </a:lnTo>
                <a:lnTo>
                  <a:pt x="181331" y="129846"/>
                </a:lnTo>
                <a:lnTo>
                  <a:pt x="221355" y="103227"/>
                </a:lnTo>
                <a:lnTo>
                  <a:pt x="265504" y="83339"/>
                </a:lnTo>
                <a:lnTo>
                  <a:pt x="313079" y="70889"/>
                </a:lnTo>
                <a:lnTo>
                  <a:pt x="363381" y="66582"/>
                </a:lnTo>
                <a:lnTo>
                  <a:pt x="571937" y="66582"/>
                </a:lnTo>
                <a:lnTo>
                  <a:pt x="571243" y="66027"/>
                </a:lnTo>
                <a:lnTo>
                  <a:pt x="534424" y="43173"/>
                </a:lnTo>
                <a:lnTo>
                  <a:pt x="494888" y="24800"/>
                </a:lnTo>
                <a:lnTo>
                  <a:pt x="452975" y="11251"/>
                </a:lnTo>
                <a:lnTo>
                  <a:pt x="409026" y="2870"/>
                </a:lnTo>
                <a:lnTo>
                  <a:pt x="363381" y="0"/>
                </a:lnTo>
                <a:close/>
              </a:path>
              <a:path w="727709" h="738505">
                <a:moveTo>
                  <a:pt x="466389" y="652139"/>
                </a:moveTo>
                <a:lnTo>
                  <a:pt x="441877" y="660197"/>
                </a:lnTo>
                <a:lnTo>
                  <a:pt x="416459" y="666089"/>
                </a:lnTo>
                <a:lnTo>
                  <a:pt x="390255" y="669706"/>
                </a:lnTo>
                <a:lnTo>
                  <a:pt x="363381" y="670936"/>
                </a:lnTo>
                <a:lnTo>
                  <a:pt x="466389" y="670936"/>
                </a:lnTo>
                <a:lnTo>
                  <a:pt x="466389" y="652139"/>
                </a:lnTo>
                <a:close/>
              </a:path>
              <a:path w="727709" h="738505">
                <a:moveTo>
                  <a:pt x="571937" y="66582"/>
                </a:moveTo>
                <a:lnTo>
                  <a:pt x="363381" y="66582"/>
                </a:lnTo>
                <a:lnTo>
                  <a:pt x="408870" y="70080"/>
                </a:lnTo>
                <a:lnTo>
                  <a:pt x="452186" y="80232"/>
                </a:lnTo>
                <a:lnTo>
                  <a:pt x="492822" y="96522"/>
                </a:lnTo>
                <a:lnTo>
                  <a:pt x="530270" y="118436"/>
                </a:lnTo>
                <a:lnTo>
                  <a:pt x="564025" y="145459"/>
                </a:lnTo>
                <a:lnTo>
                  <a:pt x="593578" y="177076"/>
                </a:lnTo>
                <a:lnTo>
                  <a:pt x="618423" y="212773"/>
                </a:lnTo>
                <a:lnTo>
                  <a:pt x="638053" y="252035"/>
                </a:lnTo>
                <a:lnTo>
                  <a:pt x="651961" y="294346"/>
                </a:lnTo>
                <a:lnTo>
                  <a:pt x="659640" y="339193"/>
                </a:lnTo>
                <a:lnTo>
                  <a:pt x="725332" y="339193"/>
                </a:lnTo>
                <a:lnTo>
                  <a:pt x="716047" y="278018"/>
                </a:lnTo>
                <a:lnTo>
                  <a:pt x="702675" y="235491"/>
                </a:lnTo>
                <a:lnTo>
                  <a:pt x="684545" y="195384"/>
                </a:lnTo>
                <a:lnTo>
                  <a:pt x="661996" y="158040"/>
                </a:lnTo>
                <a:lnTo>
                  <a:pt x="635370" y="123804"/>
                </a:lnTo>
                <a:lnTo>
                  <a:pt x="605005" y="93019"/>
                </a:lnTo>
                <a:lnTo>
                  <a:pt x="571937" y="66582"/>
                </a:lnTo>
                <a:close/>
              </a:path>
            </a:pathLst>
          </a:custGeom>
          <a:solidFill>
            <a:srgbClr val="939598"/>
          </a:solidFill>
        </p:spPr>
        <p:txBody>
          <a:bodyPr wrap="square" lIns="0" tIns="0" rIns="0" bIns="0" rtlCol="0"/>
          <a:lstStyle/>
          <a:p>
            <a:endParaRPr sz="1092"/>
          </a:p>
        </p:txBody>
      </p:sp>
      <p:sp>
        <p:nvSpPr>
          <p:cNvPr id="25" name="bk object 25"/>
          <p:cNvSpPr/>
          <p:nvPr/>
        </p:nvSpPr>
        <p:spPr>
          <a:xfrm>
            <a:off x="7477601" y="895788"/>
            <a:ext cx="441315" cy="447830"/>
          </a:xfrm>
          <a:custGeom>
            <a:avLst/>
            <a:gdLst/>
            <a:ahLst/>
            <a:cxnLst/>
            <a:rect l="l" t="t" r="r" b="b"/>
            <a:pathLst>
              <a:path w="727709" h="738505">
                <a:moveTo>
                  <a:pt x="363381" y="0"/>
                </a:moveTo>
                <a:lnTo>
                  <a:pt x="317819" y="2870"/>
                </a:lnTo>
                <a:lnTo>
                  <a:pt x="273941" y="11251"/>
                </a:lnTo>
                <a:lnTo>
                  <a:pt x="232087" y="24800"/>
                </a:lnTo>
                <a:lnTo>
                  <a:pt x="192598" y="43173"/>
                </a:lnTo>
                <a:lnTo>
                  <a:pt x="155818" y="66027"/>
                </a:lnTo>
                <a:lnTo>
                  <a:pt x="122086" y="93019"/>
                </a:lnTo>
                <a:lnTo>
                  <a:pt x="91744" y="123804"/>
                </a:lnTo>
                <a:lnTo>
                  <a:pt x="65133" y="158040"/>
                </a:lnTo>
                <a:lnTo>
                  <a:pt x="42595" y="195384"/>
                </a:lnTo>
                <a:lnTo>
                  <a:pt x="24472" y="235491"/>
                </a:lnTo>
                <a:lnTo>
                  <a:pt x="11104" y="278018"/>
                </a:lnTo>
                <a:lnTo>
                  <a:pt x="2832" y="322622"/>
                </a:lnTo>
                <a:lnTo>
                  <a:pt x="0" y="368960"/>
                </a:lnTo>
                <a:lnTo>
                  <a:pt x="2832" y="415221"/>
                </a:lnTo>
                <a:lnTo>
                  <a:pt x="11104" y="459773"/>
                </a:lnTo>
                <a:lnTo>
                  <a:pt x="24472" y="502270"/>
                </a:lnTo>
                <a:lnTo>
                  <a:pt x="42595" y="542364"/>
                </a:lnTo>
                <a:lnTo>
                  <a:pt x="65133" y="579710"/>
                </a:lnTo>
                <a:lnTo>
                  <a:pt x="91744" y="613960"/>
                </a:lnTo>
                <a:lnTo>
                  <a:pt x="122086" y="644767"/>
                </a:lnTo>
                <a:lnTo>
                  <a:pt x="155818" y="671787"/>
                </a:lnTo>
                <a:lnTo>
                  <a:pt x="192598" y="694670"/>
                </a:lnTo>
                <a:lnTo>
                  <a:pt x="232087" y="713072"/>
                </a:lnTo>
                <a:lnTo>
                  <a:pt x="273941" y="726646"/>
                </a:lnTo>
                <a:lnTo>
                  <a:pt x="317819" y="735044"/>
                </a:lnTo>
                <a:lnTo>
                  <a:pt x="363381" y="737920"/>
                </a:lnTo>
                <a:lnTo>
                  <a:pt x="390058" y="736966"/>
                </a:lnTo>
                <a:lnTo>
                  <a:pt x="416189" y="734102"/>
                </a:lnTo>
                <a:lnTo>
                  <a:pt x="441665" y="729328"/>
                </a:lnTo>
                <a:lnTo>
                  <a:pt x="466377" y="722641"/>
                </a:lnTo>
                <a:lnTo>
                  <a:pt x="466377" y="670936"/>
                </a:lnTo>
                <a:lnTo>
                  <a:pt x="363381" y="670936"/>
                </a:lnTo>
                <a:lnTo>
                  <a:pt x="313944" y="666797"/>
                </a:lnTo>
                <a:lnTo>
                  <a:pt x="267139" y="654821"/>
                </a:lnTo>
                <a:lnTo>
                  <a:pt x="223626" y="635672"/>
                </a:lnTo>
                <a:lnTo>
                  <a:pt x="184066" y="610015"/>
                </a:lnTo>
                <a:lnTo>
                  <a:pt x="149119" y="578514"/>
                </a:lnTo>
                <a:lnTo>
                  <a:pt x="119445" y="541832"/>
                </a:lnTo>
                <a:lnTo>
                  <a:pt x="95705" y="500635"/>
                </a:lnTo>
                <a:lnTo>
                  <a:pt x="78559" y="455585"/>
                </a:lnTo>
                <a:lnTo>
                  <a:pt x="68668" y="407346"/>
                </a:lnTo>
                <a:lnTo>
                  <a:pt x="725230" y="407346"/>
                </a:lnTo>
                <a:lnTo>
                  <a:pt x="726018" y="398046"/>
                </a:lnTo>
                <a:lnTo>
                  <a:pt x="726624" y="388450"/>
                </a:lnTo>
                <a:lnTo>
                  <a:pt x="727014" y="378706"/>
                </a:lnTo>
                <a:lnTo>
                  <a:pt x="727152" y="368960"/>
                </a:lnTo>
                <a:lnTo>
                  <a:pt x="725332" y="339193"/>
                </a:lnTo>
                <a:lnTo>
                  <a:pt x="67512" y="339193"/>
                </a:lnTo>
                <a:lnTo>
                  <a:pt x="76440" y="289511"/>
                </a:lnTo>
                <a:lnTo>
                  <a:pt x="92985" y="243028"/>
                </a:lnTo>
                <a:lnTo>
                  <a:pt x="116447" y="200453"/>
                </a:lnTo>
                <a:lnTo>
                  <a:pt x="146128" y="162490"/>
                </a:lnTo>
                <a:lnTo>
                  <a:pt x="181331" y="129846"/>
                </a:lnTo>
                <a:lnTo>
                  <a:pt x="221355" y="103227"/>
                </a:lnTo>
                <a:lnTo>
                  <a:pt x="265504" y="83339"/>
                </a:lnTo>
                <a:lnTo>
                  <a:pt x="313079" y="70889"/>
                </a:lnTo>
                <a:lnTo>
                  <a:pt x="363381" y="66582"/>
                </a:lnTo>
                <a:lnTo>
                  <a:pt x="571937" y="66582"/>
                </a:lnTo>
                <a:lnTo>
                  <a:pt x="571243" y="66027"/>
                </a:lnTo>
                <a:lnTo>
                  <a:pt x="534424" y="43173"/>
                </a:lnTo>
                <a:lnTo>
                  <a:pt x="494888" y="24800"/>
                </a:lnTo>
                <a:lnTo>
                  <a:pt x="452975" y="11251"/>
                </a:lnTo>
                <a:lnTo>
                  <a:pt x="409026" y="2870"/>
                </a:lnTo>
                <a:lnTo>
                  <a:pt x="363381" y="0"/>
                </a:lnTo>
                <a:close/>
              </a:path>
              <a:path w="727709" h="738505">
                <a:moveTo>
                  <a:pt x="466377" y="652139"/>
                </a:moveTo>
                <a:lnTo>
                  <a:pt x="441877" y="660197"/>
                </a:lnTo>
                <a:lnTo>
                  <a:pt x="416472" y="666089"/>
                </a:lnTo>
                <a:lnTo>
                  <a:pt x="390270" y="669706"/>
                </a:lnTo>
                <a:lnTo>
                  <a:pt x="363381" y="670936"/>
                </a:lnTo>
                <a:lnTo>
                  <a:pt x="466377" y="670936"/>
                </a:lnTo>
                <a:lnTo>
                  <a:pt x="466377" y="652139"/>
                </a:lnTo>
                <a:close/>
              </a:path>
              <a:path w="727709" h="738505">
                <a:moveTo>
                  <a:pt x="571937" y="66582"/>
                </a:moveTo>
                <a:lnTo>
                  <a:pt x="363381" y="66582"/>
                </a:lnTo>
                <a:lnTo>
                  <a:pt x="408870" y="70080"/>
                </a:lnTo>
                <a:lnTo>
                  <a:pt x="452186" y="80232"/>
                </a:lnTo>
                <a:lnTo>
                  <a:pt x="492822" y="96522"/>
                </a:lnTo>
                <a:lnTo>
                  <a:pt x="530270" y="118436"/>
                </a:lnTo>
                <a:lnTo>
                  <a:pt x="564025" y="145459"/>
                </a:lnTo>
                <a:lnTo>
                  <a:pt x="593578" y="177076"/>
                </a:lnTo>
                <a:lnTo>
                  <a:pt x="618423" y="212773"/>
                </a:lnTo>
                <a:lnTo>
                  <a:pt x="638053" y="252035"/>
                </a:lnTo>
                <a:lnTo>
                  <a:pt x="651961" y="294346"/>
                </a:lnTo>
                <a:lnTo>
                  <a:pt x="659640" y="339193"/>
                </a:lnTo>
                <a:lnTo>
                  <a:pt x="725332" y="339193"/>
                </a:lnTo>
                <a:lnTo>
                  <a:pt x="716047" y="278018"/>
                </a:lnTo>
                <a:lnTo>
                  <a:pt x="702675" y="235491"/>
                </a:lnTo>
                <a:lnTo>
                  <a:pt x="684545" y="195384"/>
                </a:lnTo>
                <a:lnTo>
                  <a:pt x="661996" y="158040"/>
                </a:lnTo>
                <a:lnTo>
                  <a:pt x="635370" y="123804"/>
                </a:lnTo>
                <a:lnTo>
                  <a:pt x="605005" y="93019"/>
                </a:lnTo>
                <a:lnTo>
                  <a:pt x="571937" y="66582"/>
                </a:lnTo>
                <a:close/>
              </a:path>
            </a:pathLst>
          </a:custGeom>
          <a:solidFill>
            <a:srgbClr val="939598"/>
          </a:solidFill>
        </p:spPr>
        <p:txBody>
          <a:bodyPr wrap="square" lIns="0" tIns="0" rIns="0" bIns="0" rtlCol="0"/>
          <a:lstStyle/>
          <a:p>
            <a:endParaRPr sz="1092"/>
          </a:p>
        </p:txBody>
      </p:sp>
      <p:sp>
        <p:nvSpPr>
          <p:cNvPr id="2" name="Holder 2"/>
          <p:cNvSpPr>
            <a:spLocks noGrp="1"/>
          </p:cNvSpPr>
          <p:nvPr>
            <p:ph type="title"/>
          </p:nvPr>
        </p:nvSpPr>
        <p:spPr>
          <a:xfrm>
            <a:off x="1551660" y="2810228"/>
            <a:ext cx="9088680" cy="396583"/>
          </a:xfrm>
        </p:spPr>
        <p:txBody>
          <a:bodyPr lIns="0" tIns="0" rIns="0" bIns="0"/>
          <a:lstStyle>
            <a:lvl1pPr>
              <a:defRPr sz="2577" b="1" i="0">
                <a:solidFill>
                  <a:srgbClr val="37949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4585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966960" y="0"/>
            <a:ext cx="2225040" cy="2362034"/>
          </a:xfrm>
          <a:prstGeom prst="rect">
            <a:avLst/>
          </a:prstGeom>
          <a:blipFill>
            <a:blip r:embed="rId2" cstate="print"/>
            <a:stretch>
              <a:fillRect/>
            </a:stretch>
          </a:blipFill>
        </p:spPr>
        <p:txBody>
          <a:bodyPr wrap="square" lIns="0" tIns="0" rIns="0" bIns="0" rtlCol="0"/>
          <a:lstStyle/>
          <a:p>
            <a:endParaRPr sz="1092"/>
          </a:p>
        </p:txBody>
      </p:sp>
      <p:sp>
        <p:nvSpPr>
          <p:cNvPr id="17" name="bk object 17"/>
          <p:cNvSpPr/>
          <p:nvPr/>
        </p:nvSpPr>
        <p:spPr>
          <a:xfrm>
            <a:off x="9966960" y="2308698"/>
            <a:ext cx="2225040" cy="2746596"/>
          </a:xfrm>
          <a:prstGeom prst="rect">
            <a:avLst/>
          </a:prstGeom>
          <a:blipFill>
            <a:blip r:embed="rId3" cstate="print"/>
            <a:stretch>
              <a:fillRect/>
            </a:stretch>
          </a:blipFill>
        </p:spPr>
        <p:txBody>
          <a:bodyPr wrap="square" lIns="0" tIns="0" rIns="0" bIns="0" rtlCol="0"/>
          <a:lstStyle/>
          <a:p>
            <a:endParaRPr sz="1092"/>
          </a:p>
        </p:txBody>
      </p:sp>
      <p:sp>
        <p:nvSpPr>
          <p:cNvPr id="18" name="bk object 18"/>
          <p:cNvSpPr/>
          <p:nvPr/>
        </p:nvSpPr>
        <p:spPr>
          <a:xfrm>
            <a:off x="6750886" y="0"/>
            <a:ext cx="3124634" cy="3491826"/>
          </a:xfrm>
          <a:prstGeom prst="rect">
            <a:avLst/>
          </a:prstGeom>
          <a:blipFill>
            <a:blip r:embed="rId4" cstate="print"/>
            <a:stretch>
              <a:fillRect/>
            </a:stretch>
          </a:blipFill>
        </p:spPr>
        <p:txBody>
          <a:bodyPr wrap="square" lIns="0" tIns="0" rIns="0" bIns="0" rtlCol="0"/>
          <a:lstStyle/>
          <a:p>
            <a:endParaRPr sz="1092"/>
          </a:p>
        </p:txBody>
      </p:sp>
      <p:sp>
        <p:nvSpPr>
          <p:cNvPr id="19" name="bk object 19"/>
          <p:cNvSpPr/>
          <p:nvPr/>
        </p:nvSpPr>
        <p:spPr>
          <a:xfrm>
            <a:off x="9936480" y="5165997"/>
            <a:ext cx="2255520" cy="1691521"/>
          </a:xfrm>
          <a:prstGeom prst="rect">
            <a:avLst/>
          </a:prstGeom>
          <a:blipFill>
            <a:blip r:embed="rId5" cstate="print"/>
            <a:stretch>
              <a:fillRect/>
            </a:stretch>
          </a:blipFill>
        </p:spPr>
        <p:txBody>
          <a:bodyPr wrap="square" lIns="0" tIns="0" rIns="0" bIns="0" rtlCol="0"/>
          <a:lstStyle/>
          <a:p>
            <a:endParaRPr sz="1092"/>
          </a:p>
        </p:txBody>
      </p:sp>
      <p:sp>
        <p:nvSpPr>
          <p:cNvPr id="20" name="bk object 20"/>
          <p:cNvSpPr/>
          <p:nvPr/>
        </p:nvSpPr>
        <p:spPr>
          <a:xfrm>
            <a:off x="6736080" y="3543051"/>
            <a:ext cx="3169919" cy="3314467"/>
          </a:xfrm>
          <a:prstGeom prst="rect">
            <a:avLst/>
          </a:prstGeom>
          <a:blipFill>
            <a:blip r:embed="rId6" cstate="print"/>
            <a:stretch>
              <a:fillRect/>
            </a:stretch>
          </a:blipFill>
        </p:spPr>
        <p:txBody>
          <a:bodyPr wrap="square" lIns="0" tIns="0" rIns="0" bIns="0" rtlCol="0"/>
          <a:lstStyle/>
          <a:p>
            <a:endParaRPr sz="1092"/>
          </a:p>
        </p:txBody>
      </p:sp>
      <p:sp>
        <p:nvSpPr>
          <p:cNvPr id="21" name="bk object 21"/>
          <p:cNvSpPr/>
          <p:nvPr/>
        </p:nvSpPr>
        <p:spPr>
          <a:xfrm>
            <a:off x="1252527" y="2034382"/>
            <a:ext cx="1981516" cy="1020360"/>
          </a:xfrm>
          <a:prstGeom prst="rect">
            <a:avLst/>
          </a:prstGeom>
          <a:blipFill>
            <a:blip r:embed="rId7" cstate="print"/>
            <a:stretch>
              <a:fillRect/>
            </a:stretch>
          </a:blipFill>
        </p:spPr>
        <p:txBody>
          <a:bodyPr wrap="square" lIns="0" tIns="0" rIns="0" bIns="0" rtlCol="0"/>
          <a:lstStyle/>
          <a:p>
            <a:endParaRPr sz="1092"/>
          </a:p>
        </p:txBody>
      </p:sp>
      <p:sp>
        <p:nvSpPr>
          <p:cNvPr id="22" name="bk object 22"/>
          <p:cNvSpPr/>
          <p:nvPr/>
        </p:nvSpPr>
        <p:spPr>
          <a:xfrm>
            <a:off x="3348721" y="2348602"/>
            <a:ext cx="565314" cy="422801"/>
          </a:xfrm>
          <a:custGeom>
            <a:avLst/>
            <a:gdLst/>
            <a:ahLst/>
            <a:cxnLst/>
            <a:rect l="l" t="t" r="r" b="b"/>
            <a:pathLst>
              <a:path w="932179" h="697229">
                <a:moveTo>
                  <a:pt x="47709" y="16648"/>
                </a:moveTo>
                <a:lnTo>
                  <a:pt x="0" y="16648"/>
                </a:lnTo>
                <a:lnTo>
                  <a:pt x="0" y="696820"/>
                </a:lnTo>
                <a:lnTo>
                  <a:pt x="47709" y="696820"/>
                </a:lnTo>
                <a:lnTo>
                  <a:pt x="47709" y="243347"/>
                </a:lnTo>
                <a:lnTo>
                  <a:pt x="51422" y="204532"/>
                </a:lnTo>
                <a:lnTo>
                  <a:pt x="62572" y="168167"/>
                </a:lnTo>
                <a:lnTo>
                  <a:pt x="81174" y="134248"/>
                </a:lnTo>
                <a:lnTo>
                  <a:pt x="99719" y="111854"/>
                </a:lnTo>
                <a:lnTo>
                  <a:pt x="47709" y="111854"/>
                </a:lnTo>
                <a:lnTo>
                  <a:pt x="47709" y="16648"/>
                </a:lnTo>
                <a:close/>
              </a:path>
              <a:path w="932179" h="697229">
                <a:moveTo>
                  <a:pt x="376173" y="42293"/>
                </a:moveTo>
                <a:lnTo>
                  <a:pt x="247154" y="42293"/>
                </a:lnTo>
                <a:lnTo>
                  <a:pt x="285875" y="46031"/>
                </a:lnTo>
                <a:lnTo>
                  <a:pt x="321610" y="57238"/>
                </a:lnTo>
                <a:lnTo>
                  <a:pt x="384088" y="102028"/>
                </a:lnTo>
                <a:lnTo>
                  <a:pt x="408865" y="133262"/>
                </a:lnTo>
                <a:lnTo>
                  <a:pt x="426549" y="167222"/>
                </a:lnTo>
                <a:lnTo>
                  <a:pt x="437150" y="203914"/>
                </a:lnTo>
                <a:lnTo>
                  <a:pt x="440681" y="243347"/>
                </a:lnTo>
                <a:lnTo>
                  <a:pt x="440681" y="696820"/>
                </a:lnTo>
                <a:lnTo>
                  <a:pt x="488290" y="696820"/>
                </a:lnTo>
                <a:lnTo>
                  <a:pt x="488290" y="243347"/>
                </a:lnTo>
                <a:lnTo>
                  <a:pt x="492164" y="204532"/>
                </a:lnTo>
                <a:lnTo>
                  <a:pt x="503775" y="168167"/>
                </a:lnTo>
                <a:lnTo>
                  <a:pt x="508301" y="160229"/>
                </a:lnTo>
                <a:lnTo>
                  <a:pt x="464480" y="160229"/>
                </a:lnTo>
                <a:lnTo>
                  <a:pt x="449140" y="126370"/>
                </a:lnTo>
                <a:lnTo>
                  <a:pt x="429897" y="95811"/>
                </a:lnTo>
                <a:lnTo>
                  <a:pt x="406739" y="68556"/>
                </a:lnTo>
                <a:lnTo>
                  <a:pt x="379653" y="44605"/>
                </a:lnTo>
                <a:lnTo>
                  <a:pt x="376173" y="42293"/>
                </a:lnTo>
                <a:close/>
              </a:path>
              <a:path w="932179" h="697229">
                <a:moveTo>
                  <a:pt x="833845" y="42293"/>
                </a:moveTo>
                <a:lnTo>
                  <a:pt x="691581" y="42293"/>
                </a:lnTo>
                <a:lnTo>
                  <a:pt x="729933" y="45935"/>
                </a:lnTo>
                <a:lnTo>
                  <a:pt x="765427" y="56853"/>
                </a:lnTo>
                <a:lnTo>
                  <a:pt x="827786" y="100495"/>
                </a:lnTo>
                <a:lnTo>
                  <a:pt x="852531" y="131454"/>
                </a:lnTo>
                <a:lnTo>
                  <a:pt x="870218" y="166092"/>
                </a:lnTo>
                <a:lnTo>
                  <a:pt x="880837" y="204408"/>
                </a:lnTo>
                <a:lnTo>
                  <a:pt x="884379" y="246400"/>
                </a:lnTo>
                <a:lnTo>
                  <a:pt x="884379" y="696820"/>
                </a:lnTo>
                <a:lnTo>
                  <a:pt x="931988" y="696820"/>
                </a:lnTo>
                <a:lnTo>
                  <a:pt x="931988" y="246400"/>
                </a:lnTo>
                <a:lnTo>
                  <a:pt x="927711" y="192636"/>
                </a:lnTo>
                <a:lnTo>
                  <a:pt x="914876" y="144730"/>
                </a:lnTo>
                <a:lnTo>
                  <a:pt x="893477" y="102686"/>
                </a:lnTo>
                <a:lnTo>
                  <a:pt x="863508" y="66506"/>
                </a:lnTo>
                <a:lnTo>
                  <a:pt x="833845" y="42293"/>
                </a:lnTo>
                <a:close/>
              </a:path>
              <a:path w="932179" h="697229">
                <a:moveTo>
                  <a:pt x="704234" y="0"/>
                </a:moveTo>
                <a:lnTo>
                  <a:pt x="660534" y="2738"/>
                </a:lnTo>
                <a:lnTo>
                  <a:pt x="620285" y="10953"/>
                </a:lnTo>
                <a:lnTo>
                  <a:pt x="583492" y="24649"/>
                </a:lnTo>
                <a:lnTo>
                  <a:pt x="550161" y="43826"/>
                </a:lnTo>
                <a:lnTo>
                  <a:pt x="497067" y="94856"/>
                </a:lnTo>
                <a:lnTo>
                  <a:pt x="464480" y="160229"/>
                </a:lnTo>
                <a:lnTo>
                  <a:pt x="508301" y="160229"/>
                </a:lnTo>
                <a:lnTo>
                  <a:pt x="523112" y="134248"/>
                </a:lnTo>
                <a:lnTo>
                  <a:pt x="550161" y="102769"/>
                </a:lnTo>
                <a:lnTo>
                  <a:pt x="582137" y="76336"/>
                </a:lnTo>
                <a:lnTo>
                  <a:pt x="616371" y="57434"/>
                </a:lnTo>
                <a:lnTo>
                  <a:pt x="652855" y="46081"/>
                </a:lnTo>
                <a:lnTo>
                  <a:pt x="691581" y="42293"/>
                </a:lnTo>
                <a:lnTo>
                  <a:pt x="833845" y="42293"/>
                </a:lnTo>
                <a:lnTo>
                  <a:pt x="827859" y="37408"/>
                </a:lnTo>
                <a:lnTo>
                  <a:pt x="789426" y="16625"/>
                </a:lnTo>
                <a:lnTo>
                  <a:pt x="748216" y="4156"/>
                </a:lnTo>
                <a:lnTo>
                  <a:pt x="704234" y="0"/>
                </a:lnTo>
                <a:close/>
              </a:path>
              <a:path w="932179" h="697229">
                <a:moveTo>
                  <a:pt x="258375" y="0"/>
                </a:moveTo>
                <a:lnTo>
                  <a:pt x="196197" y="8325"/>
                </a:lnTo>
                <a:lnTo>
                  <a:pt x="136242" y="33247"/>
                </a:lnTo>
                <a:lnTo>
                  <a:pt x="84701" y="69530"/>
                </a:lnTo>
                <a:lnTo>
                  <a:pt x="47709" y="111854"/>
                </a:lnTo>
                <a:lnTo>
                  <a:pt x="99719" y="111854"/>
                </a:lnTo>
                <a:lnTo>
                  <a:pt x="107242" y="102769"/>
                </a:lnTo>
                <a:lnTo>
                  <a:pt x="138313" y="76336"/>
                </a:lnTo>
                <a:lnTo>
                  <a:pt x="171987" y="57434"/>
                </a:lnTo>
                <a:lnTo>
                  <a:pt x="208267" y="46081"/>
                </a:lnTo>
                <a:lnTo>
                  <a:pt x="247154" y="42293"/>
                </a:lnTo>
                <a:lnTo>
                  <a:pt x="376173" y="42293"/>
                </a:lnTo>
                <a:lnTo>
                  <a:pt x="350285" y="25094"/>
                </a:lnTo>
                <a:lnTo>
                  <a:pt x="320277" y="11154"/>
                </a:lnTo>
                <a:lnTo>
                  <a:pt x="289637" y="2789"/>
                </a:lnTo>
                <a:lnTo>
                  <a:pt x="258375" y="0"/>
                </a:lnTo>
                <a:close/>
              </a:path>
            </a:pathLst>
          </a:custGeom>
          <a:solidFill>
            <a:srgbClr val="939598"/>
          </a:solidFill>
        </p:spPr>
        <p:txBody>
          <a:bodyPr wrap="square" lIns="0" tIns="0" rIns="0" bIns="0" rtlCol="0"/>
          <a:lstStyle/>
          <a:p>
            <a:endParaRPr sz="1092"/>
          </a:p>
        </p:txBody>
      </p:sp>
      <p:sp>
        <p:nvSpPr>
          <p:cNvPr id="23" name="bk object 23"/>
          <p:cNvSpPr/>
          <p:nvPr/>
        </p:nvSpPr>
        <p:spPr>
          <a:xfrm>
            <a:off x="3339945" y="2339678"/>
            <a:ext cx="583029" cy="440514"/>
          </a:xfrm>
          <a:custGeom>
            <a:avLst/>
            <a:gdLst/>
            <a:ahLst/>
            <a:cxnLst/>
            <a:rect l="l" t="t" r="r" b="b"/>
            <a:pathLst>
              <a:path w="961389" h="726439">
                <a:moveTo>
                  <a:pt x="76646" y="16648"/>
                </a:moveTo>
                <a:lnTo>
                  <a:pt x="0" y="16648"/>
                </a:lnTo>
                <a:lnTo>
                  <a:pt x="0" y="726248"/>
                </a:lnTo>
                <a:lnTo>
                  <a:pt x="76646" y="726248"/>
                </a:lnTo>
                <a:lnTo>
                  <a:pt x="76646" y="696870"/>
                </a:lnTo>
                <a:lnTo>
                  <a:pt x="28937" y="696870"/>
                </a:lnTo>
                <a:lnTo>
                  <a:pt x="28937" y="46025"/>
                </a:lnTo>
                <a:lnTo>
                  <a:pt x="76646" y="46025"/>
                </a:lnTo>
                <a:lnTo>
                  <a:pt x="76646" y="16648"/>
                </a:lnTo>
                <a:close/>
              </a:path>
              <a:path w="961389" h="726439">
                <a:moveTo>
                  <a:pt x="365016" y="71721"/>
                </a:moveTo>
                <a:lnTo>
                  <a:pt x="261579" y="71721"/>
                </a:lnTo>
                <a:lnTo>
                  <a:pt x="297505" y="75122"/>
                </a:lnTo>
                <a:lnTo>
                  <a:pt x="330432" y="85390"/>
                </a:lnTo>
                <a:lnTo>
                  <a:pt x="388147" y="126907"/>
                </a:lnTo>
                <a:lnTo>
                  <a:pt x="427684" y="187396"/>
                </a:lnTo>
                <a:lnTo>
                  <a:pt x="440694" y="258073"/>
                </a:lnTo>
                <a:lnTo>
                  <a:pt x="440694" y="726248"/>
                </a:lnTo>
                <a:lnTo>
                  <a:pt x="517228" y="726248"/>
                </a:lnTo>
                <a:lnTo>
                  <a:pt x="517228" y="696870"/>
                </a:lnTo>
                <a:lnTo>
                  <a:pt x="469619" y="696870"/>
                </a:lnTo>
                <a:lnTo>
                  <a:pt x="469619" y="258073"/>
                </a:lnTo>
                <a:lnTo>
                  <a:pt x="465808" y="215866"/>
                </a:lnTo>
                <a:lnTo>
                  <a:pt x="454406" y="176454"/>
                </a:lnTo>
                <a:lnTo>
                  <a:pt x="435460" y="139977"/>
                </a:lnTo>
                <a:lnTo>
                  <a:pt x="409017" y="106576"/>
                </a:lnTo>
                <a:lnTo>
                  <a:pt x="377048" y="78565"/>
                </a:lnTo>
                <a:lnTo>
                  <a:pt x="365016" y="71721"/>
                </a:lnTo>
                <a:close/>
              </a:path>
              <a:path w="961389" h="726439">
                <a:moveTo>
                  <a:pt x="810015" y="71721"/>
                </a:moveTo>
                <a:lnTo>
                  <a:pt x="706055" y="71721"/>
                </a:lnTo>
                <a:lnTo>
                  <a:pt x="741650" y="75041"/>
                </a:lnTo>
                <a:lnTo>
                  <a:pt x="774359" y="85059"/>
                </a:lnTo>
                <a:lnTo>
                  <a:pt x="831995" y="125537"/>
                </a:lnTo>
                <a:lnTo>
                  <a:pt x="871409" y="186372"/>
                </a:lnTo>
                <a:lnTo>
                  <a:pt x="884379" y="261127"/>
                </a:lnTo>
                <a:lnTo>
                  <a:pt x="884379" y="726248"/>
                </a:lnTo>
                <a:lnTo>
                  <a:pt x="960913" y="726248"/>
                </a:lnTo>
                <a:lnTo>
                  <a:pt x="960913" y="696870"/>
                </a:lnTo>
                <a:lnTo>
                  <a:pt x="913316" y="696870"/>
                </a:lnTo>
                <a:lnTo>
                  <a:pt x="913316" y="261127"/>
                </a:lnTo>
                <a:lnTo>
                  <a:pt x="909492" y="216354"/>
                </a:lnTo>
                <a:lnTo>
                  <a:pt x="898056" y="175301"/>
                </a:lnTo>
                <a:lnTo>
                  <a:pt x="879062" y="138100"/>
                </a:lnTo>
                <a:lnTo>
                  <a:pt x="852564" y="104893"/>
                </a:lnTo>
                <a:lnTo>
                  <a:pt x="820620" y="77621"/>
                </a:lnTo>
                <a:lnTo>
                  <a:pt x="810015" y="71721"/>
                </a:lnTo>
                <a:close/>
              </a:path>
              <a:path w="961389" h="726439">
                <a:moveTo>
                  <a:pt x="261579" y="42344"/>
                </a:moveTo>
                <a:lnTo>
                  <a:pt x="219932" y="46418"/>
                </a:lnTo>
                <a:lnTo>
                  <a:pt x="180946" y="58608"/>
                </a:lnTo>
                <a:lnTo>
                  <a:pt x="144744" y="78862"/>
                </a:lnTo>
                <a:lnTo>
                  <a:pt x="111452" y="107129"/>
                </a:lnTo>
                <a:lnTo>
                  <a:pt x="83640" y="140791"/>
                </a:lnTo>
                <a:lnTo>
                  <a:pt x="63717" y="177253"/>
                </a:lnTo>
                <a:lnTo>
                  <a:pt x="51728" y="216389"/>
                </a:lnTo>
                <a:lnTo>
                  <a:pt x="47722" y="258073"/>
                </a:lnTo>
                <a:lnTo>
                  <a:pt x="47722" y="696870"/>
                </a:lnTo>
                <a:lnTo>
                  <a:pt x="76646" y="696870"/>
                </a:lnTo>
                <a:lnTo>
                  <a:pt x="76646" y="258073"/>
                </a:lnTo>
                <a:lnTo>
                  <a:pt x="80039" y="222127"/>
                </a:lnTo>
                <a:lnTo>
                  <a:pt x="107572" y="157152"/>
                </a:lnTo>
                <a:lnTo>
                  <a:pt x="160846" y="103166"/>
                </a:lnTo>
                <a:lnTo>
                  <a:pt x="225468" y="75182"/>
                </a:lnTo>
                <a:lnTo>
                  <a:pt x="261579" y="71721"/>
                </a:lnTo>
                <a:lnTo>
                  <a:pt x="365016" y="71721"/>
                </a:lnTo>
                <a:lnTo>
                  <a:pt x="341739" y="58482"/>
                </a:lnTo>
                <a:lnTo>
                  <a:pt x="303210" y="46388"/>
                </a:lnTo>
                <a:lnTo>
                  <a:pt x="261579" y="42344"/>
                </a:lnTo>
                <a:close/>
              </a:path>
              <a:path w="961389" h="726439">
                <a:moveTo>
                  <a:pt x="706055" y="42344"/>
                </a:moveTo>
                <a:lnTo>
                  <a:pt x="664571" y="46418"/>
                </a:lnTo>
                <a:lnTo>
                  <a:pt x="625451" y="58568"/>
                </a:lnTo>
                <a:lnTo>
                  <a:pt x="588743" y="78761"/>
                </a:lnTo>
                <a:lnTo>
                  <a:pt x="554609" y="106928"/>
                </a:lnTo>
                <a:lnTo>
                  <a:pt x="525693" y="140653"/>
                </a:lnTo>
                <a:lnTo>
                  <a:pt x="504958" y="177172"/>
                </a:lnTo>
                <a:lnTo>
                  <a:pt x="492465" y="216389"/>
                </a:lnTo>
                <a:lnTo>
                  <a:pt x="488290" y="258073"/>
                </a:lnTo>
                <a:lnTo>
                  <a:pt x="488290" y="696870"/>
                </a:lnTo>
                <a:lnTo>
                  <a:pt x="517228" y="696870"/>
                </a:lnTo>
                <a:lnTo>
                  <a:pt x="517228" y="258073"/>
                </a:lnTo>
                <a:lnTo>
                  <a:pt x="520773" y="222127"/>
                </a:lnTo>
                <a:lnTo>
                  <a:pt x="549415" y="157349"/>
                </a:lnTo>
                <a:lnTo>
                  <a:pt x="574700" y="128075"/>
                </a:lnTo>
                <a:lnTo>
                  <a:pt x="604558" y="103277"/>
                </a:lnTo>
                <a:lnTo>
                  <a:pt x="670007" y="75195"/>
                </a:lnTo>
                <a:lnTo>
                  <a:pt x="706055" y="71721"/>
                </a:lnTo>
                <a:lnTo>
                  <a:pt x="810015" y="71721"/>
                </a:lnTo>
                <a:lnTo>
                  <a:pt x="785468" y="58064"/>
                </a:lnTo>
                <a:lnTo>
                  <a:pt x="747237" y="46284"/>
                </a:lnTo>
                <a:lnTo>
                  <a:pt x="706055" y="42344"/>
                </a:lnTo>
                <a:close/>
              </a:path>
              <a:path w="961389" h="726439">
                <a:moveTo>
                  <a:pt x="830834" y="29377"/>
                </a:moveTo>
                <a:lnTo>
                  <a:pt x="718708" y="29377"/>
                </a:lnTo>
                <a:lnTo>
                  <a:pt x="759824" y="33311"/>
                </a:lnTo>
                <a:lnTo>
                  <a:pt x="798497" y="45074"/>
                </a:lnTo>
                <a:lnTo>
                  <a:pt x="834596" y="64606"/>
                </a:lnTo>
                <a:lnTo>
                  <a:pt x="867994" y="91850"/>
                </a:lnTo>
                <a:lnTo>
                  <a:pt x="895910" y="125707"/>
                </a:lnTo>
                <a:lnTo>
                  <a:pt x="915917" y="165312"/>
                </a:lnTo>
                <a:lnTo>
                  <a:pt x="927961" y="210505"/>
                </a:lnTo>
                <a:lnTo>
                  <a:pt x="931988" y="261127"/>
                </a:lnTo>
                <a:lnTo>
                  <a:pt x="931988" y="696870"/>
                </a:lnTo>
                <a:lnTo>
                  <a:pt x="960913" y="696870"/>
                </a:lnTo>
                <a:lnTo>
                  <a:pt x="960913" y="261127"/>
                </a:lnTo>
                <a:lnTo>
                  <a:pt x="956324" y="204479"/>
                </a:lnTo>
                <a:lnTo>
                  <a:pt x="942597" y="153730"/>
                </a:lnTo>
                <a:lnTo>
                  <a:pt x="919794" y="109055"/>
                </a:lnTo>
                <a:lnTo>
                  <a:pt x="887972" y="70628"/>
                </a:lnTo>
                <a:lnTo>
                  <a:pt x="850190" y="39825"/>
                </a:lnTo>
                <a:lnTo>
                  <a:pt x="830834" y="29377"/>
                </a:lnTo>
                <a:close/>
              </a:path>
              <a:path w="961389" h="726439">
                <a:moveTo>
                  <a:pt x="375381" y="30522"/>
                </a:moveTo>
                <a:lnTo>
                  <a:pt x="248598" y="30522"/>
                </a:lnTo>
                <a:lnTo>
                  <a:pt x="294984" y="31461"/>
                </a:lnTo>
                <a:lnTo>
                  <a:pt x="340861" y="44591"/>
                </a:lnTo>
                <a:lnTo>
                  <a:pt x="385370" y="71017"/>
                </a:lnTo>
                <a:lnTo>
                  <a:pt x="432747" y="119355"/>
                </a:lnTo>
                <a:lnTo>
                  <a:pt x="465460" y="180208"/>
                </a:lnTo>
                <a:lnTo>
                  <a:pt x="480312" y="219649"/>
                </a:lnTo>
                <a:lnTo>
                  <a:pt x="492764" y="179353"/>
                </a:lnTo>
                <a:lnTo>
                  <a:pt x="505614" y="147006"/>
                </a:lnTo>
                <a:lnTo>
                  <a:pt x="511465" y="137398"/>
                </a:lnTo>
                <a:lnTo>
                  <a:pt x="478075" y="137398"/>
                </a:lnTo>
                <a:lnTo>
                  <a:pt x="462961" y="111806"/>
                </a:lnTo>
                <a:lnTo>
                  <a:pt x="445367" y="88280"/>
                </a:lnTo>
                <a:lnTo>
                  <a:pt x="425329" y="66863"/>
                </a:lnTo>
                <a:lnTo>
                  <a:pt x="402886" y="47596"/>
                </a:lnTo>
                <a:lnTo>
                  <a:pt x="375381" y="30522"/>
                </a:lnTo>
                <a:close/>
              </a:path>
              <a:path w="961389" h="726439">
                <a:moveTo>
                  <a:pt x="76646" y="46025"/>
                </a:moveTo>
                <a:lnTo>
                  <a:pt x="47722" y="46025"/>
                </a:lnTo>
                <a:lnTo>
                  <a:pt x="47722" y="175156"/>
                </a:lnTo>
                <a:lnTo>
                  <a:pt x="74221" y="134697"/>
                </a:lnTo>
                <a:lnTo>
                  <a:pt x="89823" y="114249"/>
                </a:lnTo>
                <a:lnTo>
                  <a:pt x="108989" y="95071"/>
                </a:lnTo>
                <a:lnTo>
                  <a:pt x="120933" y="85668"/>
                </a:lnTo>
                <a:lnTo>
                  <a:pt x="76646" y="85668"/>
                </a:lnTo>
                <a:lnTo>
                  <a:pt x="76646" y="46025"/>
                </a:lnTo>
                <a:close/>
              </a:path>
              <a:path w="961389" h="726439">
                <a:moveTo>
                  <a:pt x="718708" y="0"/>
                </a:moveTo>
                <a:lnTo>
                  <a:pt x="672912" y="2923"/>
                </a:lnTo>
                <a:lnTo>
                  <a:pt x="630514" y="11663"/>
                </a:lnTo>
                <a:lnTo>
                  <a:pt x="591660" y="26175"/>
                </a:lnTo>
                <a:lnTo>
                  <a:pt x="556489" y="46418"/>
                </a:lnTo>
                <a:lnTo>
                  <a:pt x="510815" y="87223"/>
                </a:lnTo>
                <a:lnTo>
                  <a:pt x="478075" y="137398"/>
                </a:lnTo>
                <a:lnTo>
                  <a:pt x="511465" y="137398"/>
                </a:lnTo>
                <a:lnTo>
                  <a:pt x="523133" y="118238"/>
                </a:lnTo>
                <a:lnTo>
                  <a:pt x="545468" y="92866"/>
                </a:lnTo>
                <a:lnTo>
                  <a:pt x="604193" y="52663"/>
                </a:lnTo>
                <a:lnTo>
                  <a:pt x="677273" y="31978"/>
                </a:lnTo>
                <a:lnTo>
                  <a:pt x="718708" y="29377"/>
                </a:lnTo>
                <a:lnTo>
                  <a:pt x="830834" y="29377"/>
                </a:lnTo>
                <a:lnTo>
                  <a:pt x="809282" y="17743"/>
                </a:lnTo>
                <a:lnTo>
                  <a:pt x="765404" y="4446"/>
                </a:lnTo>
                <a:lnTo>
                  <a:pt x="718708" y="0"/>
                </a:lnTo>
                <a:close/>
              </a:path>
              <a:path w="961389" h="726439">
                <a:moveTo>
                  <a:pt x="273926" y="281"/>
                </a:moveTo>
                <a:lnTo>
                  <a:pt x="229778" y="3583"/>
                </a:lnTo>
                <a:lnTo>
                  <a:pt x="186137" y="15404"/>
                </a:lnTo>
                <a:lnTo>
                  <a:pt x="143656" y="35131"/>
                </a:lnTo>
                <a:lnTo>
                  <a:pt x="107088" y="58991"/>
                </a:lnTo>
                <a:lnTo>
                  <a:pt x="76646" y="85668"/>
                </a:lnTo>
                <a:lnTo>
                  <a:pt x="120933" y="85668"/>
                </a:lnTo>
                <a:lnTo>
                  <a:pt x="131651" y="77230"/>
                </a:lnTo>
                <a:lnTo>
                  <a:pt x="157741" y="60789"/>
                </a:lnTo>
                <a:lnTo>
                  <a:pt x="202564" y="40666"/>
                </a:lnTo>
                <a:lnTo>
                  <a:pt x="248598" y="30522"/>
                </a:lnTo>
                <a:lnTo>
                  <a:pt x="375381" y="30522"/>
                </a:lnTo>
                <a:lnTo>
                  <a:pt x="361132" y="21676"/>
                </a:lnTo>
                <a:lnTo>
                  <a:pt x="317928" y="6108"/>
                </a:lnTo>
                <a:lnTo>
                  <a:pt x="273926" y="281"/>
                </a:lnTo>
                <a:close/>
              </a:path>
            </a:pathLst>
          </a:custGeom>
          <a:solidFill>
            <a:srgbClr val="939598"/>
          </a:solidFill>
        </p:spPr>
        <p:txBody>
          <a:bodyPr wrap="square" lIns="0" tIns="0" rIns="0" bIns="0" rtlCol="0"/>
          <a:lstStyle/>
          <a:p>
            <a:endParaRPr sz="1092"/>
          </a:p>
        </p:txBody>
      </p:sp>
      <p:sp>
        <p:nvSpPr>
          <p:cNvPr id="24" name="bk object 24"/>
          <p:cNvSpPr/>
          <p:nvPr/>
        </p:nvSpPr>
        <p:spPr>
          <a:xfrm>
            <a:off x="4548524" y="2198819"/>
            <a:ext cx="154422" cy="584142"/>
          </a:xfrm>
          <a:custGeom>
            <a:avLst/>
            <a:gdLst/>
            <a:ahLst/>
            <a:cxnLst/>
            <a:rect l="l" t="t" r="r" b="b"/>
            <a:pathLst>
              <a:path w="254634" h="963295">
                <a:moveTo>
                  <a:pt x="47709" y="0"/>
                </a:moveTo>
                <a:lnTo>
                  <a:pt x="0" y="0"/>
                </a:lnTo>
                <a:lnTo>
                  <a:pt x="0" y="707438"/>
                </a:lnTo>
                <a:lnTo>
                  <a:pt x="4651" y="760871"/>
                </a:lnTo>
                <a:lnTo>
                  <a:pt x="18607" y="809292"/>
                </a:lnTo>
                <a:lnTo>
                  <a:pt x="41871" y="852701"/>
                </a:lnTo>
                <a:lnTo>
                  <a:pt x="74447" y="891101"/>
                </a:lnTo>
                <a:lnTo>
                  <a:pt x="113633" y="922510"/>
                </a:lnTo>
                <a:lnTo>
                  <a:pt x="156722" y="944947"/>
                </a:lnTo>
                <a:lnTo>
                  <a:pt x="203710" y="958410"/>
                </a:lnTo>
                <a:lnTo>
                  <a:pt x="254593" y="962898"/>
                </a:lnTo>
                <a:lnTo>
                  <a:pt x="254593" y="920554"/>
                </a:lnTo>
                <a:lnTo>
                  <a:pt x="213047" y="916779"/>
                </a:lnTo>
                <a:lnTo>
                  <a:pt x="174756" y="905450"/>
                </a:lnTo>
                <a:lnTo>
                  <a:pt x="139728" y="886564"/>
                </a:lnTo>
                <a:lnTo>
                  <a:pt x="107971" y="860116"/>
                </a:lnTo>
                <a:lnTo>
                  <a:pt x="81582" y="827902"/>
                </a:lnTo>
                <a:lnTo>
                  <a:pt x="62753" y="791712"/>
                </a:lnTo>
                <a:lnTo>
                  <a:pt x="51467" y="751554"/>
                </a:lnTo>
                <a:lnTo>
                  <a:pt x="47709" y="707438"/>
                </a:lnTo>
                <a:lnTo>
                  <a:pt x="47709" y="317456"/>
                </a:lnTo>
                <a:lnTo>
                  <a:pt x="253085" y="317456"/>
                </a:lnTo>
                <a:lnTo>
                  <a:pt x="253085" y="275112"/>
                </a:lnTo>
                <a:lnTo>
                  <a:pt x="47709" y="275112"/>
                </a:lnTo>
                <a:lnTo>
                  <a:pt x="47709" y="0"/>
                </a:lnTo>
                <a:close/>
              </a:path>
            </a:pathLst>
          </a:custGeom>
          <a:solidFill>
            <a:srgbClr val="939598"/>
          </a:solidFill>
        </p:spPr>
        <p:txBody>
          <a:bodyPr wrap="square" lIns="0" tIns="0" rIns="0" bIns="0" rtlCol="0"/>
          <a:lstStyle/>
          <a:p>
            <a:endParaRPr sz="1092"/>
          </a:p>
        </p:txBody>
      </p:sp>
      <p:sp>
        <p:nvSpPr>
          <p:cNvPr id="25" name="bk object 25"/>
          <p:cNvSpPr/>
          <p:nvPr/>
        </p:nvSpPr>
        <p:spPr>
          <a:xfrm>
            <a:off x="4539754" y="2189912"/>
            <a:ext cx="172136" cy="601856"/>
          </a:xfrm>
          <a:custGeom>
            <a:avLst/>
            <a:gdLst/>
            <a:ahLst/>
            <a:cxnLst/>
            <a:rect l="l" t="t" r="r" b="b"/>
            <a:pathLst>
              <a:path w="283845" h="992504">
                <a:moveTo>
                  <a:pt x="76621" y="0"/>
                </a:moveTo>
                <a:lnTo>
                  <a:pt x="0" y="0"/>
                </a:lnTo>
                <a:lnTo>
                  <a:pt x="0" y="722126"/>
                </a:lnTo>
                <a:lnTo>
                  <a:pt x="4967" y="778466"/>
                </a:lnTo>
                <a:lnTo>
                  <a:pt x="19827" y="829741"/>
                </a:lnTo>
                <a:lnTo>
                  <a:pt x="44516" y="875779"/>
                </a:lnTo>
                <a:lnTo>
                  <a:pt x="78971" y="916407"/>
                </a:lnTo>
                <a:lnTo>
                  <a:pt x="120317" y="949504"/>
                </a:lnTo>
                <a:lnTo>
                  <a:pt x="165849" y="973187"/>
                </a:lnTo>
                <a:lnTo>
                  <a:pt x="215504" y="987455"/>
                </a:lnTo>
                <a:lnTo>
                  <a:pt x="269068" y="992225"/>
                </a:lnTo>
                <a:lnTo>
                  <a:pt x="283530" y="992225"/>
                </a:lnTo>
                <a:lnTo>
                  <a:pt x="283530" y="962508"/>
                </a:lnTo>
                <a:lnTo>
                  <a:pt x="254605" y="962508"/>
                </a:lnTo>
                <a:lnTo>
                  <a:pt x="210946" y="956528"/>
                </a:lnTo>
                <a:lnTo>
                  <a:pt x="170360" y="943273"/>
                </a:lnTo>
                <a:lnTo>
                  <a:pt x="132954" y="922792"/>
                </a:lnTo>
                <a:lnTo>
                  <a:pt x="98836" y="895135"/>
                </a:lnTo>
                <a:lnTo>
                  <a:pt x="68079" y="858958"/>
                </a:lnTo>
                <a:lnTo>
                  <a:pt x="46255" y="818266"/>
                </a:lnTo>
                <a:lnTo>
                  <a:pt x="33247" y="772757"/>
                </a:lnTo>
                <a:lnTo>
                  <a:pt x="28937" y="722126"/>
                </a:lnTo>
                <a:lnTo>
                  <a:pt x="28937" y="29377"/>
                </a:lnTo>
                <a:lnTo>
                  <a:pt x="76621" y="29377"/>
                </a:lnTo>
                <a:lnTo>
                  <a:pt x="76621" y="0"/>
                </a:lnTo>
                <a:close/>
              </a:path>
              <a:path w="283845" h="992504">
                <a:moveTo>
                  <a:pt x="76621" y="29377"/>
                </a:moveTo>
                <a:lnTo>
                  <a:pt x="47684" y="29377"/>
                </a:lnTo>
                <a:lnTo>
                  <a:pt x="47684" y="304489"/>
                </a:lnTo>
                <a:lnTo>
                  <a:pt x="253098" y="304489"/>
                </a:lnTo>
                <a:lnTo>
                  <a:pt x="253098" y="317418"/>
                </a:lnTo>
                <a:lnTo>
                  <a:pt x="47684" y="317418"/>
                </a:lnTo>
                <a:lnTo>
                  <a:pt x="47684" y="722126"/>
                </a:lnTo>
                <a:lnTo>
                  <a:pt x="51753" y="769128"/>
                </a:lnTo>
                <a:lnTo>
                  <a:pt x="63916" y="812079"/>
                </a:lnTo>
                <a:lnTo>
                  <a:pt x="84106" y="850828"/>
                </a:lnTo>
                <a:lnTo>
                  <a:pt x="112256" y="885221"/>
                </a:lnTo>
                <a:lnTo>
                  <a:pt x="143359" y="911494"/>
                </a:lnTo>
                <a:lnTo>
                  <a:pt x="177517" y="930994"/>
                </a:lnTo>
                <a:lnTo>
                  <a:pt x="214632" y="943677"/>
                </a:lnTo>
                <a:lnTo>
                  <a:pt x="254605" y="949504"/>
                </a:lnTo>
                <a:lnTo>
                  <a:pt x="254605" y="962508"/>
                </a:lnTo>
                <a:lnTo>
                  <a:pt x="283530" y="962508"/>
                </a:lnTo>
                <a:lnTo>
                  <a:pt x="283530" y="920554"/>
                </a:lnTo>
                <a:lnTo>
                  <a:pt x="269068" y="920554"/>
                </a:lnTo>
                <a:lnTo>
                  <a:pt x="230197" y="917092"/>
                </a:lnTo>
                <a:lnTo>
                  <a:pt x="162214" y="889077"/>
                </a:lnTo>
                <a:lnTo>
                  <a:pt x="132624" y="864312"/>
                </a:lnTo>
                <a:lnTo>
                  <a:pt x="107976" y="834335"/>
                </a:lnTo>
                <a:lnTo>
                  <a:pt x="80073" y="763497"/>
                </a:lnTo>
                <a:lnTo>
                  <a:pt x="76621" y="722126"/>
                </a:lnTo>
                <a:lnTo>
                  <a:pt x="76621" y="346795"/>
                </a:lnTo>
                <a:lnTo>
                  <a:pt x="282035" y="346795"/>
                </a:lnTo>
                <a:lnTo>
                  <a:pt x="282035" y="275112"/>
                </a:lnTo>
                <a:lnTo>
                  <a:pt x="76621" y="275112"/>
                </a:lnTo>
                <a:lnTo>
                  <a:pt x="76621" y="29377"/>
                </a:lnTo>
                <a:close/>
              </a:path>
            </a:pathLst>
          </a:custGeom>
          <a:solidFill>
            <a:srgbClr val="939598"/>
          </a:solidFill>
        </p:spPr>
        <p:txBody>
          <a:bodyPr wrap="square" lIns="0" tIns="0" rIns="0" bIns="0" rtlCol="0"/>
          <a:lstStyle/>
          <a:p>
            <a:endParaRPr sz="1092"/>
          </a:p>
        </p:txBody>
      </p:sp>
      <p:sp>
        <p:nvSpPr>
          <p:cNvPr id="26" name="bk object 26"/>
          <p:cNvSpPr/>
          <p:nvPr/>
        </p:nvSpPr>
        <p:spPr>
          <a:xfrm>
            <a:off x="5344016" y="2358778"/>
            <a:ext cx="237602" cy="422801"/>
          </a:xfrm>
          <a:custGeom>
            <a:avLst/>
            <a:gdLst/>
            <a:ahLst/>
            <a:cxnLst/>
            <a:rect l="l" t="t" r="r" b="b"/>
            <a:pathLst>
              <a:path w="391795" h="697229">
                <a:moveTo>
                  <a:pt x="47684" y="16648"/>
                </a:moveTo>
                <a:lnTo>
                  <a:pt x="0" y="16648"/>
                </a:lnTo>
                <a:lnTo>
                  <a:pt x="0" y="696870"/>
                </a:lnTo>
                <a:lnTo>
                  <a:pt x="47684" y="696870"/>
                </a:lnTo>
                <a:lnTo>
                  <a:pt x="47684" y="243385"/>
                </a:lnTo>
                <a:lnTo>
                  <a:pt x="51446" y="204572"/>
                </a:lnTo>
                <a:lnTo>
                  <a:pt x="62740" y="168202"/>
                </a:lnTo>
                <a:lnTo>
                  <a:pt x="81578" y="134282"/>
                </a:lnTo>
                <a:lnTo>
                  <a:pt x="95291" y="117935"/>
                </a:lnTo>
                <a:lnTo>
                  <a:pt x="47684" y="117935"/>
                </a:lnTo>
                <a:lnTo>
                  <a:pt x="47684" y="16648"/>
                </a:lnTo>
                <a:close/>
              </a:path>
              <a:path w="391795" h="697229">
                <a:moveTo>
                  <a:pt x="257571" y="0"/>
                </a:moveTo>
                <a:lnTo>
                  <a:pt x="190946" y="8336"/>
                </a:lnTo>
                <a:lnTo>
                  <a:pt x="131003" y="33297"/>
                </a:lnTo>
                <a:lnTo>
                  <a:pt x="81894" y="71093"/>
                </a:lnTo>
                <a:lnTo>
                  <a:pt x="47684" y="117935"/>
                </a:lnTo>
                <a:lnTo>
                  <a:pt x="95291" y="117935"/>
                </a:lnTo>
                <a:lnTo>
                  <a:pt x="107971" y="102819"/>
                </a:lnTo>
                <a:lnTo>
                  <a:pt x="139261" y="76365"/>
                </a:lnTo>
                <a:lnTo>
                  <a:pt x="172888" y="57466"/>
                </a:lnTo>
                <a:lnTo>
                  <a:pt x="208843" y="46125"/>
                </a:lnTo>
                <a:lnTo>
                  <a:pt x="247117" y="42344"/>
                </a:lnTo>
                <a:lnTo>
                  <a:pt x="382309" y="42344"/>
                </a:lnTo>
                <a:lnTo>
                  <a:pt x="359185" y="27235"/>
                </a:lnTo>
                <a:lnTo>
                  <a:pt x="326063" y="12115"/>
                </a:lnTo>
                <a:lnTo>
                  <a:pt x="292187" y="3031"/>
                </a:lnTo>
                <a:lnTo>
                  <a:pt x="257571" y="0"/>
                </a:lnTo>
                <a:close/>
              </a:path>
              <a:path w="391795" h="697229">
                <a:moveTo>
                  <a:pt x="382309" y="42344"/>
                </a:moveTo>
                <a:lnTo>
                  <a:pt x="247117" y="42344"/>
                </a:lnTo>
                <a:lnTo>
                  <a:pt x="285716" y="46500"/>
                </a:lnTo>
                <a:lnTo>
                  <a:pt x="322655" y="58969"/>
                </a:lnTo>
                <a:lnTo>
                  <a:pt x="357930" y="79752"/>
                </a:lnTo>
                <a:lnTo>
                  <a:pt x="391539" y="108851"/>
                </a:lnTo>
                <a:lnTo>
                  <a:pt x="391539" y="48375"/>
                </a:lnTo>
                <a:lnTo>
                  <a:pt x="382309" y="42344"/>
                </a:lnTo>
                <a:close/>
              </a:path>
            </a:pathLst>
          </a:custGeom>
          <a:solidFill>
            <a:srgbClr val="939598"/>
          </a:solidFill>
        </p:spPr>
        <p:txBody>
          <a:bodyPr wrap="square" lIns="0" tIns="0" rIns="0" bIns="0" rtlCol="0"/>
          <a:lstStyle/>
          <a:p>
            <a:endParaRPr sz="1092"/>
          </a:p>
        </p:txBody>
      </p:sp>
      <p:sp>
        <p:nvSpPr>
          <p:cNvPr id="27" name="bk object 27"/>
          <p:cNvSpPr/>
          <p:nvPr/>
        </p:nvSpPr>
        <p:spPr>
          <a:xfrm>
            <a:off x="5335237" y="2349873"/>
            <a:ext cx="255316" cy="440514"/>
          </a:xfrm>
          <a:custGeom>
            <a:avLst/>
            <a:gdLst/>
            <a:ahLst/>
            <a:cxnLst/>
            <a:rect l="l" t="t" r="r" b="b"/>
            <a:pathLst>
              <a:path w="421004" h="726439">
                <a:moveTo>
                  <a:pt x="76621" y="16648"/>
                </a:moveTo>
                <a:lnTo>
                  <a:pt x="0" y="16648"/>
                </a:lnTo>
                <a:lnTo>
                  <a:pt x="0" y="726248"/>
                </a:lnTo>
                <a:lnTo>
                  <a:pt x="76621" y="726248"/>
                </a:lnTo>
                <a:lnTo>
                  <a:pt x="76621" y="696870"/>
                </a:lnTo>
                <a:lnTo>
                  <a:pt x="28937" y="696870"/>
                </a:lnTo>
                <a:lnTo>
                  <a:pt x="28937" y="46025"/>
                </a:lnTo>
                <a:lnTo>
                  <a:pt x="76621" y="46025"/>
                </a:lnTo>
                <a:lnTo>
                  <a:pt x="76621" y="16648"/>
                </a:lnTo>
                <a:close/>
              </a:path>
              <a:path w="421004" h="726439">
                <a:moveTo>
                  <a:pt x="261592" y="42344"/>
                </a:moveTo>
                <a:lnTo>
                  <a:pt x="220532" y="46417"/>
                </a:lnTo>
                <a:lnTo>
                  <a:pt x="181842" y="58616"/>
                </a:lnTo>
                <a:lnTo>
                  <a:pt x="145739" y="78830"/>
                </a:lnTo>
                <a:lnTo>
                  <a:pt x="112256" y="107054"/>
                </a:lnTo>
                <a:lnTo>
                  <a:pt x="84106" y="140717"/>
                </a:lnTo>
                <a:lnTo>
                  <a:pt x="63916" y="177187"/>
                </a:lnTo>
                <a:lnTo>
                  <a:pt x="51753" y="216346"/>
                </a:lnTo>
                <a:lnTo>
                  <a:pt x="47684" y="258073"/>
                </a:lnTo>
                <a:lnTo>
                  <a:pt x="47684" y="696870"/>
                </a:lnTo>
                <a:lnTo>
                  <a:pt x="76621" y="696870"/>
                </a:lnTo>
                <a:lnTo>
                  <a:pt x="76621" y="258073"/>
                </a:lnTo>
                <a:lnTo>
                  <a:pt x="80073" y="222030"/>
                </a:lnTo>
                <a:lnTo>
                  <a:pt x="107976" y="157199"/>
                </a:lnTo>
                <a:lnTo>
                  <a:pt x="132624" y="127962"/>
                </a:lnTo>
                <a:lnTo>
                  <a:pt x="161776" y="103213"/>
                </a:lnTo>
                <a:lnTo>
                  <a:pt x="226036" y="75188"/>
                </a:lnTo>
                <a:lnTo>
                  <a:pt x="261592" y="71721"/>
                </a:lnTo>
                <a:lnTo>
                  <a:pt x="364022" y="71721"/>
                </a:lnTo>
                <a:lnTo>
                  <a:pt x="360967" y="69612"/>
                </a:lnTo>
                <a:lnTo>
                  <a:pt x="329067" y="54488"/>
                </a:lnTo>
                <a:lnTo>
                  <a:pt x="295917" y="45386"/>
                </a:lnTo>
                <a:lnTo>
                  <a:pt x="261592" y="42344"/>
                </a:lnTo>
                <a:close/>
              </a:path>
              <a:path w="421004" h="726439">
                <a:moveTo>
                  <a:pt x="76621" y="46025"/>
                </a:moveTo>
                <a:lnTo>
                  <a:pt x="47684" y="46025"/>
                </a:lnTo>
                <a:lnTo>
                  <a:pt x="47684" y="191730"/>
                </a:lnTo>
                <a:lnTo>
                  <a:pt x="74912" y="139484"/>
                </a:lnTo>
                <a:lnTo>
                  <a:pt x="89126" y="116721"/>
                </a:lnTo>
                <a:lnTo>
                  <a:pt x="106879" y="95953"/>
                </a:lnTo>
                <a:lnTo>
                  <a:pt x="118464" y="85743"/>
                </a:lnTo>
                <a:lnTo>
                  <a:pt x="76621" y="85743"/>
                </a:lnTo>
                <a:lnTo>
                  <a:pt x="76621" y="46025"/>
                </a:lnTo>
                <a:close/>
              </a:path>
              <a:path w="421004" h="726439">
                <a:moveTo>
                  <a:pt x="364022" y="71721"/>
                </a:moveTo>
                <a:lnTo>
                  <a:pt x="261592" y="71721"/>
                </a:lnTo>
                <a:lnTo>
                  <a:pt x="297456" y="75557"/>
                </a:lnTo>
                <a:lnTo>
                  <a:pt x="331615" y="87133"/>
                </a:lnTo>
                <a:lnTo>
                  <a:pt x="364321" y="106553"/>
                </a:lnTo>
                <a:lnTo>
                  <a:pt x="395824" y="133918"/>
                </a:lnTo>
                <a:lnTo>
                  <a:pt x="420477" y="158985"/>
                </a:lnTo>
                <a:lnTo>
                  <a:pt x="420477" y="90719"/>
                </a:lnTo>
                <a:lnTo>
                  <a:pt x="391539" y="90719"/>
                </a:lnTo>
                <a:lnTo>
                  <a:pt x="364022" y="71721"/>
                </a:lnTo>
                <a:close/>
              </a:path>
              <a:path w="421004" h="726439">
                <a:moveTo>
                  <a:pt x="382751" y="30498"/>
                </a:moveTo>
                <a:lnTo>
                  <a:pt x="243701" y="30498"/>
                </a:lnTo>
                <a:lnTo>
                  <a:pt x="293157" y="31095"/>
                </a:lnTo>
                <a:lnTo>
                  <a:pt x="343000" y="43993"/>
                </a:lnTo>
                <a:lnTo>
                  <a:pt x="391539" y="70577"/>
                </a:lnTo>
                <a:lnTo>
                  <a:pt x="391539" y="90719"/>
                </a:lnTo>
                <a:lnTo>
                  <a:pt x="420477" y="90719"/>
                </a:lnTo>
                <a:lnTo>
                  <a:pt x="420477" y="55700"/>
                </a:lnTo>
                <a:lnTo>
                  <a:pt x="414647" y="51315"/>
                </a:lnTo>
                <a:lnTo>
                  <a:pt x="382751" y="30498"/>
                </a:lnTo>
                <a:close/>
              </a:path>
              <a:path w="421004" h="726439">
                <a:moveTo>
                  <a:pt x="272083" y="0"/>
                </a:moveTo>
                <a:lnTo>
                  <a:pt x="201758" y="8859"/>
                </a:lnTo>
                <a:lnTo>
                  <a:pt x="138265" y="35257"/>
                </a:lnTo>
                <a:lnTo>
                  <a:pt x="104574" y="58616"/>
                </a:lnTo>
                <a:lnTo>
                  <a:pt x="76621" y="85743"/>
                </a:lnTo>
                <a:lnTo>
                  <a:pt x="118464" y="85743"/>
                </a:lnTo>
                <a:lnTo>
                  <a:pt x="128103" y="77248"/>
                </a:lnTo>
                <a:lnTo>
                  <a:pt x="152728" y="60676"/>
                </a:lnTo>
                <a:lnTo>
                  <a:pt x="196327" y="40820"/>
                </a:lnTo>
                <a:lnTo>
                  <a:pt x="243701" y="30498"/>
                </a:lnTo>
                <a:lnTo>
                  <a:pt x="382751" y="30498"/>
                </a:lnTo>
                <a:lnTo>
                  <a:pt x="380359" y="28937"/>
                </a:lnTo>
                <a:lnTo>
                  <a:pt x="345090" y="12893"/>
                </a:lnTo>
                <a:lnTo>
                  <a:pt x="308957" y="3231"/>
                </a:lnTo>
                <a:lnTo>
                  <a:pt x="272083" y="0"/>
                </a:lnTo>
                <a:close/>
              </a:path>
            </a:pathLst>
          </a:custGeom>
          <a:solidFill>
            <a:srgbClr val="939598"/>
          </a:solidFill>
        </p:spPr>
        <p:txBody>
          <a:bodyPr wrap="square" lIns="0" tIns="0" rIns="0" bIns="0" rtlCol="0"/>
          <a:lstStyle/>
          <a:p>
            <a:endParaRPr sz="1092"/>
          </a:p>
        </p:txBody>
      </p:sp>
      <p:sp>
        <p:nvSpPr>
          <p:cNvPr id="28" name="bk object 28"/>
          <p:cNvSpPr/>
          <p:nvPr/>
        </p:nvSpPr>
        <p:spPr>
          <a:xfrm>
            <a:off x="4014030" y="2335867"/>
            <a:ext cx="441315" cy="447830"/>
          </a:xfrm>
          <a:custGeom>
            <a:avLst/>
            <a:gdLst/>
            <a:ahLst/>
            <a:cxnLst/>
            <a:rect l="l" t="t" r="r" b="b"/>
            <a:pathLst>
              <a:path w="727709" h="738504">
                <a:moveTo>
                  <a:pt x="363381" y="0"/>
                </a:moveTo>
                <a:lnTo>
                  <a:pt x="317819" y="2870"/>
                </a:lnTo>
                <a:lnTo>
                  <a:pt x="273941" y="11251"/>
                </a:lnTo>
                <a:lnTo>
                  <a:pt x="232087" y="24800"/>
                </a:lnTo>
                <a:lnTo>
                  <a:pt x="192598" y="43173"/>
                </a:lnTo>
                <a:lnTo>
                  <a:pt x="155818" y="66027"/>
                </a:lnTo>
                <a:lnTo>
                  <a:pt x="122086" y="93019"/>
                </a:lnTo>
                <a:lnTo>
                  <a:pt x="91744" y="123804"/>
                </a:lnTo>
                <a:lnTo>
                  <a:pt x="65133" y="158040"/>
                </a:lnTo>
                <a:lnTo>
                  <a:pt x="42595" y="195384"/>
                </a:lnTo>
                <a:lnTo>
                  <a:pt x="24472" y="235491"/>
                </a:lnTo>
                <a:lnTo>
                  <a:pt x="11104" y="278018"/>
                </a:lnTo>
                <a:lnTo>
                  <a:pt x="2832" y="322622"/>
                </a:lnTo>
                <a:lnTo>
                  <a:pt x="0" y="368960"/>
                </a:lnTo>
                <a:lnTo>
                  <a:pt x="2832" y="415221"/>
                </a:lnTo>
                <a:lnTo>
                  <a:pt x="11104" y="459773"/>
                </a:lnTo>
                <a:lnTo>
                  <a:pt x="24472" y="502270"/>
                </a:lnTo>
                <a:lnTo>
                  <a:pt x="42595" y="542364"/>
                </a:lnTo>
                <a:lnTo>
                  <a:pt x="65133" y="579710"/>
                </a:lnTo>
                <a:lnTo>
                  <a:pt x="91744" y="613960"/>
                </a:lnTo>
                <a:lnTo>
                  <a:pt x="122086" y="644767"/>
                </a:lnTo>
                <a:lnTo>
                  <a:pt x="155818" y="671787"/>
                </a:lnTo>
                <a:lnTo>
                  <a:pt x="192598" y="694670"/>
                </a:lnTo>
                <a:lnTo>
                  <a:pt x="232087" y="713072"/>
                </a:lnTo>
                <a:lnTo>
                  <a:pt x="273941" y="726646"/>
                </a:lnTo>
                <a:lnTo>
                  <a:pt x="317819" y="735044"/>
                </a:lnTo>
                <a:lnTo>
                  <a:pt x="363381" y="737920"/>
                </a:lnTo>
                <a:lnTo>
                  <a:pt x="390058" y="736966"/>
                </a:lnTo>
                <a:lnTo>
                  <a:pt x="416190" y="734102"/>
                </a:lnTo>
                <a:lnTo>
                  <a:pt x="441670" y="729328"/>
                </a:lnTo>
                <a:lnTo>
                  <a:pt x="466389" y="722641"/>
                </a:lnTo>
                <a:lnTo>
                  <a:pt x="466389" y="670936"/>
                </a:lnTo>
                <a:lnTo>
                  <a:pt x="363381" y="670936"/>
                </a:lnTo>
                <a:lnTo>
                  <a:pt x="313944" y="666797"/>
                </a:lnTo>
                <a:lnTo>
                  <a:pt x="267139" y="654821"/>
                </a:lnTo>
                <a:lnTo>
                  <a:pt x="223625" y="635672"/>
                </a:lnTo>
                <a:lnTo>
                  <a:pt x="184063" y="610015"/>
                </a:lnTo>
                <a:lnTo>
                  <a:pt x="149112" y="578514"/>
                </a:lnTo>
                <a:lnTo>
                  <a:pt x="119434" y="541832"/>
                </a:lnTo>
                <a:lnTo>
                  <a:pt x="95687" y="500635"/>
                </a:lnTo>
                <a:lnTo>
                  <a:pt x="78532" y="455585"/>
                </a:lnTo>
                <a:lnTo>
                  <a:pt x="68630" y="407346"/>
                </a:lnTo>
                <a:lnTo>
                  <a:pt x="725230" y="407346"/>
                </a:lnTo>
                <a:lnTo>
                  <a:pt x="726018" y="398046"/>
                </a:lnTo>
                <a:lnTo>
                  <a:pt x="726624" y="388450"/>
                </a:lnTo>
                <a:lnTo>
                  <a:pt x="727014" y="378706"/>
                </a:lnTo>
                <a:lnTo>
                  <a:pt x="727152" y="368960"/>
                </a:lnTo>
                <a:lnTo>
                  <a:pt x="725332" y="339193"/>
                </a:lnTo>
                <a:lnTo>
                  <a:pt x="67512" y="339193"/>
                </a:lnTo>
                <a:lnTo>
                  <a:pt x="76440" y="289511"/>
                </a:lnTo>
                <a:lnTo>
                  <a:pt x="92985" y="243028"/>
                </a:lnTo>
                <a:lnTo>
                  <a:pt x="116447" y="200453"/>
                </a:lnTo>
                <a:lnTo>
                  <a:pt x="146128" y="162490"/>
                </a:lnTo>
                <a:lnTo>
                  <a:pt x="181331" y="129846"/>
                </a:lnTo>
                <a:lnTo>
                  <a:pt x="221355" y="103227"/>
                </a:lnTo>
                <a:lnTo>
                  <a:pt x="265504" y="83339"/>
                </a:lnTo>
                <a:lnTo>
                  <a:pt x="313079" y="70889"/>
                </a:lnTo>
                <a:lnTo>
                  <a:pt x="363381" y="66582"/>
                </a:lnTo>
                <a:lnTo>
                  <a:pt x="571937" y="66582"/>
                </a:lnTo>
                <a:lnTo>
                  <a:pt x="571243" y="66027"/>
                </a:lnTo>
                <a:lnTo>
                  <a:pt x="534424" y="43173"/>
                </a:lnTo>
                <a:lnTo>
                  <a:pt x="494888" y="24800"/>
                </a:lnTo>
                <a:lnTo>
                  <a:pt x="452975" y="11251"/>
                </a:lnTo>
                <a:lnTo>
                  <a:pt x="409026" y="2870"/>
                </a:lnTo>
                <a:lnTo>
                  <a:pt x="363381" y="0"/>
                </a:lnTo>
                <a:close/>
              </a:path>
              <a:path w="727709" h="738504">
                <a:moveTo>
                  <a:pt x="466389" y="652139"/>
                </a:moveTo>
                <a:lnTo>
                  <a:pt x="441877" y="660197"/>
                </a:lnTo>
                <a:lnTo>
                  <a:pt x="416459" y="666089"/>
                </a:lnTo>
                <a:lnTo>
                  <a:pt x="390255" y="669706"/>
                </a:lnTo>
                <a:lnTo>
                  <a:pt x="363381" y="670936"/>
                </a:lnTo>
                <a:lnTo>
                  <a:pt x="466389" y="670936"/>
                </a:lnTo>
                <a:lnTo>
                  <a:pt x="466389" y="652139"/>
                </a:lnTo>
                <a:close/>
              </a:path>
              <a:path w="727709" h="738504">
                <a:moveTo>
                  <a:pt x="571937" y="66582"/>
                </a:moveTo>
                <a:lnTo>
                  <a:pt x="363381" y="66582"/>
                </a:lnTo>
                <a:lnTo>
                  <a:pt x="408870" y="70080"/>
                </a:lnTo>
                <a:lnTo>
                  <a:pt x="452186" y="80232"/>
                </a:lnTo>
                <a:lnTo>
                  <a:pt x="492822" y="96522"/>
                </a:lnTo>
                <a:lnTo>
                  <a:pt x="530270" y="118436"/>
                </a:lnTo>
                <a:lnTo>
                  <a:pt x="564025" y="145459"/>
                </a:lnTo>
                <a:lnTo>
                  <a:pt x="593578" y="177076"/>
                </a:lnTo>
                <a:lnTo>
                  <a:pt x="618423" y="212773"/>
                </a:lnTo>
                <a:lnTo>
                  <a:pt x="638053" y="252035"/>
                </a:lnTo>
                <a:lnTo>
                  <a:pt x="651961" y="294346"/>
                </a:lnTo>
                <a:lnTo>
                  <a:pt x="659640" y="339193"/>
                </a:lnTo>
                <a:lnTo>
                  <a:pt x="725332" y="339193"/>
                </a:lnTo>
                <a:lnTo>
                  <a:pt x="716047" y="278018"/>
                </a:lnTo>
                <a:lnTo>
                  <a:pt x="702675" y="235491"/>
                </a:lnTo>
                <a:lnTo>
                  <a:pt x="684545" y="195384"/>
                </a:lnTo>
                <a:lnTo>
                  <a:pt x="661996" y="158040"/>
                </a:lnTo>
                <a:lnTo>
                  <a:pt x="635370" y="123804"/>
                </a:lnTo>
                <a:lnTo>
                  <a:pt x="605005" y="93019"/>
                </a:lnTo>
                <a:lnTo>
                  <a:pt x="571937" y="66582"/>
                </a:lnTo>
                <a:close/>
              </a:path>
            </a:pathLst>
          </a:custGeom>
          <a:solidFill>
            <a:srgbClr val="939598"/>
          </a:solidFill>
        </p:spPr>
        <p:txBody>
          <a:bodyPr wrap="square" lIns="0" tIns="0" rIns="0" bIns="0" rtlCol="0"/>
          <a:lstStyle/>
          <a:p>
            <a:endParaRPr sz="1092"/>
          </a:p>
        </p:txBody>
      </p:sp>
      <p:sp>
        <p:nvSpPr>
          <p:cNvPr id="29" name="bk object 29"/>
          <p:cNvSpPr/>
          <p:nvPr/>
        </p:nvSpPr>
        <p:spPr>
          <a:xfrm>
            <a:off x="4802981" y="2335867"/>
            <a:ext cx="441315" cy="447830"/>
          </a:xfrm>
          <a:custGeom>
            <a:avLst/>
            <a:gdLst/>
            <a:ahLst/>
            <a:cxnLst/>
            <a:rect l="l" t="t" r="r" b="b"/>
            <a:pathLst>
              <a:path w="727709" h="738504">
                <a:moveTo>
                  <a:pt x="363381" y="0"/>
                </a:moveTo>
                <a:lnTo>
                  <a:pt x="317819" y="2870"/>
                </a:lnTo>
                <a:lnTo>
                  <a:pt x="273941" y="11251"/>
                </a:lnTo>
                <a:lnTo>
                  <a:pt x="232087" y="24800"/>
                </a:lnTo>
                <a:lnTo>
                  <a:pt x="192598" y="43173"/>
                </a:lnTo>
                <a:lnTo>
                  <a:pt x="155818" y="66027"/>
                </a:lnTo>
                <a:lnTo>
                  <a:pt x="122086" y="93019"/>
                </a:lnTo>
                <a:lnTo>
                  <a:pt x="91744" y="123804"/>
                </a:lnTo>
                <a:lnTo>
                  <a:pt x="65133" y="158040"/>
                </a:lnTo>
                <a:lnTo>
                  <a:pt x="42595" y="195384"/>
                </a:lnTo>
                <a:lnTo>
                  <a:pt x="24472" y="235491"/>
                </a:lnTo>
                <a:lnTo>
                  <a:pt x="11104" y="278018"/>
                </a:lnTo>
                <a:lnTo>
                  <a:pt x="2832" y="322622"/>
                </a:lnTo>
                <a:lnTo>
                  <a:pt x="0" y="368960"/>
                </a:lnTo>
                <a:lnTo>
                  <a:pt x="2832" y="415221"/>
                </a:lnTo>
                <a:lnTo>
                  <a:pt x="11104" y="459773"/>
                </a:lnTo>
                <a:lnTo>
                  <a:pt x="24472" y="502270"/>
                </a:lnTo>
                <a:lnTo>
                  <a:pt x="42595" y="542364"/>
                </a:lnTo>
                <a:lnTo>
                  <a:pt x="65133" y="579710"/>
                </a:lnTo>
                <a:lnTo>
                  <a:pt x="91744" y="613960"/>
                </a:lnTo>
                <a:lnTo>
                  <a:pt x="122086" y="644767"/>
                </a:lnTo>
                <a:lnTo>
                  <a:pt x="155818" y="671787"/>
                </a:lnTo>
                <a:lnTo>
                  <a:pt x="192598" y="694670"/>
                </a:lnTo>
                <a:lnTo>
                  <a:pt x="232087" y="713072"/>
                </a:lnTo>
                <a:lnTo>
                  <a:pt x="273941" y="726646"/>
                </a:lnTo>
                <a:lnTo>
                  <a:pt x="317819" y="735044"/>
                </a:lnTo>
                <a:lnTo>
                  <a:pt x="363381" y="737920"/>
                </a:lnTo>
                <a:lnTo>
                  <a:pt x="390058" y="736966"/>
                </a:lnTo>
                <a:lnTo>
                  <a:pt x="416189" y="734102"/>
                </a:lnTo>
                <a:lnTo>
                  <a:pt x="441665" y="729328"/>
                </a:lnTo>
                <a:lnTo>
                  <a:pt x="466377" y="722641"/>
                </a:lnTo>
                <a:lnTo>
                  <a:pt x="466377" y="670936"/>
                </a:lnTo>
                <a:lnTo>
                  <a:pt x="363381" y="670936"/>
                </a:lnTo>
                <a:lnTo>
                  <a:pt x="313944" y="666797"/>
                </a:lnTo>
                <a:lnTo>
                  <a:pt x="267139" y="654821"/>
                </a:lnTo>
                <a:lnTo>
                  <a:pt x="223626" y="635672"/>
                </a:lnTo>
                <a:lnTo>
                  <a:pt x="184066" y="610015"/>
                </a:lnTo>
                <a:lnTo>
                  <a:pt x="149119" y="578514"/>
                </a:lnTo>
                <a:lnTo>
                  <a:pt x="119445" y="541832"/>
                </a:lnTo>
                <a:lnTo>
                  <a:pt x="95705" y="500635"/>
                </a:lnTo>
                <a:lnTo>
                  <a:pt x="78559" y="455585"/>
                </a:lnTo>
                <a:lnTo>
                  <a:pt x="68668" y="407346"/>
                </a:lnTo>
                <a:lnTo>
                  <a:pt x="725230" y="407346"/>
                </a:lnTo>
                <a:lnTo>
                  <a:pt x="726018" y="398046"/>
                </a:lnTo>
                <a:lnTo>
                  <a:pt x="726624" y="388450"/>
                </a:lnTo>
                <a:lnTo>
                  <a:pt x="727014" y="378706"/>
                </a:lnTo>
                <a:lnTo>
                  <a:pt x="727152" y="368960"/>
                </a:lnTo>
                <a:lnTo>
                  <a:pt x="725332" y="339193"/>
                </a:lnTo>
                <a:lnTo>
                  <a:pt x="67512" y="339193"/>
                </a:lnTo>
                <a:lnTo>
                  <a:pt x="76440" y="289511"/>
                </a:lnTo>
                <a:lnTo>
                  <a:pt x="92985" y="243028"/>
                </a:lnTo>
                <a:lnTo>
                  <a:pt x="116447" y="200453"/>
                </a:lnTo>
                <a:lnTo>
                  <a:pt x="146128" y="162490"/>
                </a:lnTo>
                <a:lnTo>
                  <a:pt x="181331" y="129846"/>
                </a:lnTo>
                <a:lnTo>
                  <a:pt x="221355" y="103227"/>
                </a:lnTo>
                <a:lnTo>
                  <a:pt x="265504" y="83339"/>
                </a:lnTo>
                <a:lnTo>
                  <a:pt x="313079" y="70889"/>
                </a:lnTo>
                <a:lnTo>
                  <a:pt x="363381" y="66582"/>
                </a:lnTo>
                <a:lnTo>
                  <a:pt x="571937" y="66582"/>
                </a:lnTo>
                <a:lnTo>
                  <a:pt x="571243" y="66027"/>
                </a:lnTo>
                <a:lnTo>
                  <a:pt x="534424" y="43173"/>
                </a:lnTo>
                <a:lnTo>
                  <a:pt x="494888" y="24800"/>
                </a:lnTo>
                <a:lnTo>
                  <a:pt x="452975" y="11251"/>
                </a:lnTo>
                <a:lnTo>
                  <a:pt x="409026" y="2870"/>
                </a:lnTo>
                <a:lnTo>
                  <a:pt x="363381" y="0"/>
                </a:lnTo>
                <a:close/>
              </a:path>
              <a:path w="727709" h="738504">
                <a:moveTo>
                  <a:pt x="466377" y="652139"/>
                </a:moveTo>
                <a:lnTo>
                  <a:pt x="441877" y="660197"/>
                </a:lnTo>
                <a:lnTo>
                  <a:pt x="416472" y="666089"/>
                </a:lnTo>
                <a:lnTo>
                  <a:pt x="390270" y="669706"/>
                </a:lnTo>
                <a:lnTo>
                  <a:pt x="363381" y="670936"/>
                </a:lnTo>
                <a:lnTo>
                  <a:pt x="466377" y="670936"/>
                </a:lnTo>
                <a:lnTo>
                  <a:pt x="466377" y="652139"/>
                </a:lnTo>
                <a:close/>
              </a:path>
              <a:path w="727709" h="738504">
                <a:moveTo>
                  <a:pt x="571937" y="66582"/>
                </a:moveTo>
                <a:lnTo>
                  <a:pt x="363381" y="66582"/>
                </a:lnTo>
                <a:lnTo>
                  <a:pt x="408870" y="70080"/>
                </a:lnTo>
                <a:lnTo>
                  <a:pt x="452186" y="80232"/>
                </a:lnTo>
                <a:lnTo>
                  <a:pt x="492822" y="96522"/>
                </a:lnTo>
                <a:lnTo>
                  <a:pt x="530270" y="118436"/>
                </a:lnTo>
                <a:lnTo>
                  <a:pt x="564025" y="145459"/>
                </a:lnTo>
                <a:lnTo>
                  <a:pt x="593578" y="177076"/>
                </a:lnTo>
                <a:lnTo>
                  <a:pt x="618423" y="212773"/>
                </a:lnTo>
                <a:lnTo>
                  <a:pt x="638053" y="252035"/>
                </a:lnTo>
                <a:lnTo>
                  <a:pt x="651961" y="294346"/>
                </a:lnTo>
                <a:lnTo>
                  <a:pt x="659640" y="339193"/>
                </a:lnTo>
                <a:lnTo>
                  <a:pt x="725332" y="339193"/>
                </a:lnTo>
                <a:lnTo>
                  <a:pt x="716047" y="278018"/>
                </a:lnTo>
                <a:lnTo>
                  <a:pt x="702675" y="235491"/>
                </a:lnTo>
                <a:lnTo>
                  <a:pt x="684545" y="195384"/>
                </a:lnTo>
                <a:lnTo>
                  <a:pt x="661996" y="158040"/>
                </a:lnTo>
                <a:lnTo>
                  <a:pt x="635370" y="123804"/>
                </a:lnTo>
                <a:lnTo>
                  <a:pt x="605005" y="93019"/>
                </a:lnTo>
                <a:lnTo>
                  <a:pt x="571937" y="66582"/>
                </a:lnTo>
                <a:close/>
              </a:path>
            </a:pathLst>
          </a:custGeom>
          <a:solidFill>
            <a:srgbClr val="939598"/>
          </a:solidFill>
        </p:spPr>
        <p:txBody>
          <a:bodyPr wrap="square" lIns="0" tIns="0" rIns="0" bIns="0" rtlCol="0"/>
          <a:lstStyle/>
          <a:p>
            <a:endParaRPr sz="1092"/>
          </a:p>
        </p:txBody>
      </p:sp>
      <p:sp>
        <p:nvSpPr>
          <p:cNvPr id="30" name="bk object 30"/>
          <p:cNvSpPr/>
          <p:nvPr/>
        </p:nvSpPr>
        <p:spPr>
          <a:xfrm>
            <a:off x="9837420" y="0"/>
            <a:ext cx="144794" cy="6857615"/>
          </a:xfrm>
          <a:custGeom>
            <a:avLst/>
            <a:gdLst/>
            <a:ahLst/>
            <a:cxnLst/>
            <a:rect l="l" t="t" r="r" b="b"/>
            <a:pathLst>
              <a:path w="238759" h="11308715">
                <a:moveTo>
                  <a:pt x="0" y="11308555"/>
                </a:moveTo>
                <a:lnTo>
                  <a:pt x="238748" y="11308555"/>
                </a:lnTo>
                <a:lnTo>
                  <a:pt x="238748" y="0"/>
                </a:lnTo>
                <a:lnTo>
                  <a:pt x="0" y="0"/>
                </a:lnTo>
                <a:lnTo>
                  <a:pt x="0" y="11308555"/>
                </a:lnTo>
                <a:close/>
              </a:path>
            </a:pathLst>
          </a:custGeom>
          <a:solidFill>
            <a:srgbClr val="FFFFFF"/>
          </a:solidFill>
        </p:spPr>
        <p:txBody>
          <a:bodyPr wrap="square" lIns="0" tIns="0" rIns="0" bIns="0" rtlCol="0"/>
          <a:lstStyle/>
          <a:p>
            <a:endParaRPr sz="1092"/>
          </a:p>
        </p:txBody>
      </p:sp>
      <p:sp>
        <p:nvSpPr>
          <p:cNvPr id="31" name="bk object 31"/>
          <p:cNvSpPr/>
          <p:nvPr/>
        </p:nvSpPr>
        <p:spPr>
          <a:xfrm>
            <a:off x="6781800" y="3474476"/>
            <a:ext cx="3124248" cy="144784"/>
          </a:xfrm>
          <a:custGeom>
            <a:avLst/>
            <a:gdLst/>
            <a:ahLst/>
            <a:cxnLst/>
            <a:rect l="l" t="t" r="r" b="b"/>
            <a:pathLst>
              <a:path w="5151755" h="238760">
                <a:moveTo>
                  <a:pt x="0" y="238736"/>
                </a:moveTo>
                <a:lnTo>
                  <a:pt x="5151675" y="238736"/>
                </a:lnTo>
                <a:lnTo>
                  <a:pt x="5151675" y="0"/>
                </a:lnTo>
                <a:lnTo>
                  <a:pt x="0" y="0"/>
                </a:lnTo>
                <a:lnTo>
                  <a:pt x="0" y="238736"/>
                </a:lnTo>
                <a:close/>
              </a:path>
            </a:pathLst>
          </a:custGeom>
          <a:solidFill>
            <a:srgbClr val="FFFFFF"/>
          </a:solidFill>
        </p:spPr>
        <p:txBody>
          <a:bodyPr wrap="square" lIns="0" tIns="0" rIns="0" bIns="0" rtlCol="0"/>
          <a:lstStyle/>
          <a:p>
            <a:endParaRPr sz="1092"/>
          </a:p>
        </p:txBody>
      </p:sp>
      <p:sp>
        <p:nvSpPr>
          <p:cNvPr id="32" name="bk object 32"/>
          <p:cNvSpPr/>
          <p:nvPr/>
        </p:nvSpPr>
        <p:spPr>
          <a:xfrm>
            <a:off x="6637020" y="0"/>
            <a:ext cx="144794" cy="6857615"/>
          </a:xfrm>
          <a:custGeom>
            <a:avLst/>
            <a:gdLst/>
            <a:ahLst/>
            <a:cxnLst/>
            <a:rect l="l" t="t" r="r" b="b"/>
            <a:pathLst>
              <a:path w="238759" h="11308715">
                <a:moveTo>
                  <a:pt x="0" y="11308555"/>
                </a:moveTo>
                <a:lnTo>
                  <a:pt x="238736" y="11308555"/>
                </a:lnTo>
                <a:lnTo>
                  <a:pt x="238736" y="0"/>
                </a:lnTo>
                <a:lnTo>
                  <a:pt x="0" y="0"/>
                </a:lnTo>
                <a:lnTo>
                  <a:pt x="0" y="11308555"/>
                </a:lnTo>
                <a:close/>
              </a:path>
            </a:pathLst>
          </a:custGeom>
          <a:solidFill>
            <a:srgbClr val="FFFFFF"/>
          </a:solidFill>
        </p:spPr>
        <p:txBody>
          <a:bodyPr wrap="square" lIns="0" tIns="0" rIns="0" bIns="0" rtlCol="0"/>
          <a:lstStyle/>
          <a:p>
            <a:endParaRPr sz="1092"/>
          </a:p>
        </p:txBody>
      </p:sp>
      <p:sp>
        <p:nvSpPr>
          <p:cNvPr id="33" name="bk object 33"/>
          <p:cNvSpPr/>
          <p:nvPr/>
        </p:nvSpPr>
        <p:spPr>
          <a:xfrm>
            <a:off x="9966959" y="5059325"/>
            <a:ext cx="2225059" cy="144784"/>
          </a:xfrm>
          <a:custGeom>
            <a:avLst/>
            <a:gdLst/>
            <a:ahLst/>
            <a:cxnLst/>
            <a:rect l="l" t="t" r="r" b="b"/>
            <a:pathLst>
              <a:path w="3669030" h="238759">
                <a:moveTo>
                  <a:pt x="0" y="238736"/>
                </a:moveTo>
                <a:lnTo>
                  <a:pt x="3668998" y="238736"/>
                </a:lnTo>
                <a:lnTo>
                  <a:pt x="3668998" y="0"/>
                </a:lnTo>
                <a:lnTo>
                  <a:pt x="0" y="0"/>
                </a:lnTo>
                <a:lnTo>
                  <a:pt x="0" y="238736"/>
                </a:lnTo>
                <a:close/>
              </a:path>
            </a:pathLst>
          </a:custGeom>
          <a:solidFill>
            <a:srgbClr val="FFFFFF"/>
          </a:solidFill>
        </p:spPr>
        <p:txBody>
          <a:bodyPr wrap="square" lIns="0" tIns="0" rIns="0" bIns="0" rtlCol="0"/>
          <a:lstStyle/>
          <a:p>
            <a:endParaRPr sz="1092"/>
          </a:p>
        </p:txBody>
      </p:sp>
      <p:sp>
        <p:nvSpPr>
          <p:cNvPr id="34" name="bk object 34"/>
          <p:cNvSpPr/>
          <p:nvPr/>
        </p:nvSpPr>
        <p:spPr>
          <a:xfrm>
            <a:off x="9966959" y="2186787"/>
            <a:ext cx="2225059" cy="144784"/>
          </a:xfrm>
          <a:custGeom>
            <a:avLst/>
            <a:gdLst/>
            <a:ahLst/>
            <a:cxnLst/>
            <a:rect l="l" t="t" r="r" b="b"/>
            <a:pathLst>
              <a:path w="3669030" h="238760">
                <a:moveTo>
                  <a:pt x="0" y="238736"/>
                </a:moveTo>
                <a:lnTo>
                  <a:pt x="3668998" y="238736"/>
                </a:lnTo>
                <a:lnTo>
                  <a:pt x="3668998" y="0"/>
                </a:lnTo>
                <a:lnTo>
                  <a:pt x="0" y="0"/>
                </a:lnTo>
                <a:lnTo>
                  <a:pt x="0" y="238736"/>
                </a:lnTo>
                <a:close/>
              </a:path>
            </a:pathLst>
          </a:custGeom>
          <a:solidFill>
            <a:srgbClr val="FFFFFF"/>
          </a:solidFill>
        </p:spPr>
        <p:txBody>
          <a:bodyPr wrap="square" lIns="0" tIns="0" rIns="0" bIns="0" rtlCol="0"/>
          <a:lstStyle/>
          <a:p>
            <a:endParaRPr sz="1092"/>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26630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51660" y="2810228"/>
            <a:ext cx="9088680" cy="654025"/>
          </a:xfrm>
          <a:prstGeom prst="rect">
            <a:avLst/>
          </a:prstGeom>
        </p:spPr>
        <p:txBody>
          <a:bodyPr wrap="square" lIns="0" tIns="0" rIns="0" bIns="0">
            <a:spAutoFit/>
          </a:bodyPr>
          <a:lstStyle>
            <a:lvl1pPr>
              <a:defRPr sz="4250" b="1" i="0">
                <a:solidFill>
                  <a:srgbClr val="379493"/>
                </a:solidFill>
                <a:latin typeface="Arial"/>
                <a:cs typeface="Arial"/>
              </a:defRPr>
            </a:lvl1pPr>
          </a:lstStyle>
          <a:p>
            <a:endParaRPr/>
          </a:p>
        </p:txBody>
      </p:sp>
      <p:sp>
        <p:nvSpPr>
          <p:cNvPr id="3" name="Holder 3"/>
          <p:cNvSpPr>
            <a:spLocks noGrp="1"/>
          </p:cNvSpPr>
          <p:nvPr>
            <p:ph type="body" idx="1"/>
          </p:nvPr>
        </p:nvSpPr>
        <p:spPr>
          <a:xfrm>
            <a:off x="1120059" y="1079967"/>
            <a:ext cx="995188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4/7/2020</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54328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tiff"/><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jpe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12" Type="http://schemas.openxmlformats.org/officeDocument/2006/relationships/hyperlink" Target="https://ec.europa.eu/research/participants/data/ref/h2020/grants_manual/hi/3cpart/h2020-hi-list-ac_en.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hyperlink" Target="https://ec.europa.eu/eurostat/web/structural-business-statistics/structural-business-statistics/sme" TargetMode="External"/><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34.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35.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hyperlink" Target="mailto:miguel@f6s.com" TargetMode="External"/><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30.jpe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3.png"/><Relationship Id="rId3" Type="http://schemas.openxmlformats.org/officeDocument/2006/relationships/image" Target="../media/image27.jpeg"/><Relationship Id="rId7" Type="http://schemas.openxmlformats.org/officeDocument/2006/relationships/image" Target="../media/image22.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3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jpe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www.f6s.com/ngidapsi/apply" TargetMode="External"/><Relationship Id="rId18" Type="http://schemas.openxmlformats.org/officeDocument/2006/relationships/hyperlink" Target="https://diatomic.eu/wp-content/uploads/Annex-7_DIATOMIC_Open-Call-Bank-account-information-form-v1.0.docx" TargetMode="External"/><Relationship Id="rId3" Type="http://schemas.openxmlformats.org/officeDocument/2006/relationships/image" Target="../media/image27.jpeg"/><Relationship Id="rId7" Type="http://schemas.openxmlformats.org/officeDocument/2006/relationships/image" Target="../media/image22.png"/><Relationship Id="rId12" Type="http://schemas.openxmlformats.org/officeDocument/2006/relationships/hyperlink" Target="https://diatomic.eu/wp-content/uploads/Annex-2_DIATOMIC_GuideLinesForApplicants_v2.2.pdf" TargetMode="External"/><Relationship Id="rId17" Type="http://schemas.openxmlformats.org/officeDocument/2006/relationships/hyperlink" Target="https://diatomic.eu/wp-content/uploads/Annex-6_DIATOMIC_Open-Call-SME-declaration-v1.0.docx" TargetMode="External"/><Relationship Id="rId2" Type="http://schemas.openxmlformats.org/officeDocument/2006/relationships/notesSlide" Target="../notesSlides/notesSlide8.xml"/><Relationship Id="rId16" Type="http://schemas.openxmlformats.org/officeDocument/2006/relationships/hyperlink" Target="https://diatomic.eu/wp-content/uploads/05-DIATOMIC_ConsortiumHonour-Declaration-v3.0.docx" TargetMode="Externa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hyperlink" Target="https://diatomic.eu/wp-content/uploads/Annex-1_DIATOMIC_OpenCallText_v2.3.pdf" TargetMode="External"/><Relationship Id="rId5" Type="http://schemas.openxmlformats.org/officeDocument/2006/relationships/image" Target="../media/image20.png"/><Relationship Id="rId15" Type="http://schemas.openxmlformats.org/officeDocument/2006/relationships/hyperlink" Target="https://dapsi.ngi.eu/faqs/" TargetMode="External"/><Relationship Id="rId10" Type="http://schemas.openxmlformats.org/officeDocument/2006/relationships/image" Target="../media/image29.png"/><Relationship Id="rId19" Type="http://schemas.openxmlformats.org/officeDocument/2006/relationships/hyperlink" Target="https://diatomic.eu/wp-content/uploads/Annex-4_DIATOMIC_Sub-grant-agreement-v2.1.docx" TargetMode="External"/><Relationship Id="rId4" Type="http://schemas.openxmlformats.org/officeDocument/2006/relationships/image" Target="../media/image19.png"/><Relationship Id="rId9" Type="http://schemas.openxmlformats.org/officeDocument/2006/relationships/image" Target="../media/image28.png"/><Relationship Id="rId14" Type="http://schemas.openxmlformats.org/officeDocument/2006/relationships/hyperlink" Target="https://diatomic.eu/wp-content/uploads/Annex-3.1_DIATOMIC_Proposal-Supplement-V2.1.docx"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www.f6s.com/ngidapsi/apply" TargetMode="External"/><Relationship Id="rId18" Type="http://schemas.openxmlformats.org/officeDocument/2006/relationships/hyperlink" Target="https://diatomic.eu/wp-content/uploads/Annex-7_DIATOMIC_Open-Call-Bank-account-information-form-v1.0.docx" TargetMode="External"/><Relationship Id="rId3" Type="http://schemas.openxmlformats.org/officeDocument/2006/relationships/image" Target="../media/image27.jpeg"/><Relationship Id="rId7" Type="http://schemas.openxmlformats.org/officeDocument/2006/relationships/image" Target="../media/image22.png"/><Relationship Id="rId12" Type="http://schemas.openxmlformats.org/officeDocument/2006/relationships/hyperlink" Target="https://diatomic.eu/wp-content/uploads/Annex-2_DIATOMIC_GuideLinesForApplicants_v2.2.pdf" TargetMode="External"/><Relationship Id="rId17" Type="http://schemas.openxmlformats.org/officeDocument/2006/relationships/hyperlink" Target="https://diatomic.eu/wp-content/uploads/Annex-6_DIATOMIC_Open-Call-SME-declaration-v1.0.docx" TargetMode="External"/><Relationship Id="rId2" Type="http://schemas.openxmlformats.org/officeDocument/2006/relationships/notesSlide" Target="../notesSlides/notesSlide9.xml"/><Relationship Id="rId16" Type="http://schemas.openxmlformats.org/officeDocument/2006/relationships/hyperlink" Target="https://diatomic.eu/wp-content/uploads/05-DIATOMIC_ConsortiumHonour-Declaration-v3.0.docx" TargetMode="Externa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hyperlink" Target="https://diatomic.eu/wp-content/uploads/Annex-1_DIATOMIC_OpenCallText_v2.3.pdf" TargetMode="External"/><Relationship Id="rId5" Type="http://schemas.openxmlformats.org/officeDocument/2006/relationships/image" Target="../media/image20.png"/><Relationship Id="rId15" Type="http://schemas.openxmlformats.org/officeDocument/2006/relationships/hyperlink" Target="https://dapsi.ngi.eu/faqs/" TargetMode="External"/><Relationship Id="rId10" Type="http://schemas.openxmlformats.org/officeDocument/2006/relationships/image" Target="../media/image29.png"/><Relationship Id="rId19" Type="http://schemas.openxmlformats.org/officeDocument/2006/relationships/hyperlink" Target="https://diatomic.eu/wp-content/uploads/Annex-4_DIATOMIC_Sub-grant-agreement-v2.1.docx" TargetMode="External"/><Relationship Id="rId4" Type="http://schemas.openxmlformats.org/officeDocument/2006/relationships/image" Target="../media/image19.png"/><Relationship Id="rId9" Type="http://schemas.openxmlformats.org/officeDocument/2006/relationships/image" Target="../media/image28.png"/><Relationship Id="rId14" Type="http://schemas.openxmlformats.org/officeDocument/2006/relationships/hyperlink" Target="https://diatomic.eu/wp-content/uploads/Annex-3.1_DIATOMIC_Proposal-Supplement-V2.1.do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5073" y="5183943"/>
            <a:ext cx="5495256" cy="887628"/>
          </a:xfrm>
          <a:prstGeom prst="rect">
            <a:avLst/>
          </a:prstGeom>
        </p:spPr>
        <p:txBody>
          <a:bodyPr vert="horz" wrap="square" lIns="0" tIns="7316" rIns="0" bIns="0" rtlCol="0">
            <a:spAutoFit/>
          </a:bodyPr>
          <a:lstStyle/>
          <a:p>
            <a:pPr marL="720455" marR="3081" indent="-713139">
              <a:lnSpc>
                <a:spcPct val="154700"/>
              </a:lnSpc>
              <a:spcBef>
                <a:spcPts val="58"/>
              </a:spcBef>
            </a:pPr>
            <a:r>
              <a:rPr sz="1971" b="1" spc="-149" dirty="0">
                <a:solidFill>
                  <a:srgbClr val="379493"/>
                </a:solidFill>
                <a:latin typeface="Arial"/>
                <a:cs typeface="Arial"/>
              </a:rPr>
              <a:t>Building </a:t>
            </a:r>
            <a:r>
              <a:rPr sz="1971" b="1" spc="-130" dirty="0">
                <a:solidFill>
                  <a:srgbClr val="379493"/>
                </a:solidFill>
                <a:latin typeface="Arial"/>
                <a:cs typeface="Arial"/>
              </a:rPr>
              <a:t>an </a:t>
            </a:r>
            <a:r>
              <a:rPr sz="1971" b="1" spc="-97" dirty="0">
                <a:solidFill>
                  <a:srgbClr val="379493"/>
                </a:solidFill>
                <a:latin typeface="Arial"/>
                <a:cs typeface="Arial"/>
              </a:rPr>
              <a:t>Interoperable, </a:t>
            </a:r>
            <a:r>
              <a:rPr sz="1971" b="1" spc="-106" dirty="0">
                <a:solidFill>
                  <a:srgbClr val="379493"/>
                </a:solidFill>
                <a:latin typeface="Arial"/>
                <a:cs typeface="Arial"/>
              </a:rPr>
              <a:t>Data-Driven, </a:t>
            </a:r>
            <a:r>
              <a:rPr sz="1971" b="1" spc="-112" dirty="0">
                <a:solidFill>
                  <a:srgbClr val="379493"/>
                </a:solidFill>
                <a:latin typeface="Arial"/>
                <a:cs typeface="Arial"/>
              </a:rPr>
              <a:t>Innovative </a:t>
            </a:r>
            <a:r>
              <a:rPr sz="1971" b="1" spc="-30" dirty="0">
                <a:solidFill>
                  <a:srgbClr val="379493"/>
                </a:solidFill>
                <a:latin typeface="Arial"/>
                <a:cs typeface="Arial"/>
              </a:rPr>
              <a:t>&amp;  </a:t>
            </a:r>
            <a:r>
              <a:rPr sz="1971" b="1" spc="-146" dirty="0">
                <a:solidFill>
                  <a:srgbClr val="379493"/>
                </a:solidFill>
                <a:latin typeface="Arial"/>
                <a:cs typeface="Arial"/>
              </a:rPr>
              <a:t>Sustainable </a:t>
            </a:r>
            <a:r>
              <a:rPr sz="1971" b="1" spc="-154" dirty="0">
                <a:solidFill>
                  <a:srgbClr val="379493"/>
                </a:solidFill>
                <a:latin typeface="Arial"/>
                <a:cs typeface="Arial"/>
              </a:rPr>
              <a:t>European </a:t>
            </a:r>
            <a:r>
              <a:rPr sz="1971" b="1" spc="-158" dirty="0">
                <a:solidFill>
                  <a:srgbClr val="379493"/>
                </a:solidFill>
                <a:latin typeface="Arial"/>
                <a:cs typeface="Arial"/>
              </a:rPr>
              <a:t>Agri-Food</a:t>
            </a:r>
            <a:r>
              <a:rPr sz="1971" b="1" spc="-3" dirty="0">
                <a:solidFill>
                  <a:srgbClr val="379493"/>
                </a:solidFill>
                <a:latin typeface="Arial"/>
                <a:cs typeface="Arial"/>
              </a:rPr>
              <a:t> </a:t>
            </a:r>
            <a:r>
              <a:rPr sz="1971" b="1" spc="-158" dirty="0">
                <a:solidFill>
                  <a:srgbClr val="379493"/>
                </a:solidFill>
                <a:latin typeface="Arial"/>
                <a:cs typeface="Arial"/>
              </a:rPr>
              <a:t>Sector</a:t>
            </a:r>
            <a:endParaRPr sz="1971" dirty="0">
              <a:latin typeface="Arial"/>
              <a:cs typeface="Arial"/>
            </a:endParaRPr>
          </a:p>
        </p:txBody>
      </p:sp>
      <p:sp>
        <p:nvSpPr>
          <p:cNvPr id="3" name="object 3"/>
          <p:cNvSpPr/>
          <p:nvPr/>
        </p:nvSpPr>
        <p:spPr>
          <a:xfrm>
            <a:off x="609985" y="4670732"/>
            <a:ext cx="1310760" cy="0"/>
          </a:xfrm>
          <a:custGeom>
            <a:avLst/>
            <a:gdLst/>
            <a:ahLst/>
            <a:cxnLst/>
            <a:rect l="l" t="t" r="r" b="b"/>
            <a:pathLst>
              <a:path w="2161540">
                <a:moveTo>
                  <a:pt x="0" y="0"/>
                </a:moveTo>
                <a:lnTo>
                  <a:pt x="2161190" y="0"/>
                </a:lnTo>
              </a:path>
            </a:pathLst>
          </a:custGeom>
          <a:ln w="25130">
            <a:solidFill>
              <a:srgbClr val="379493"/>
            </a:solidFill>
          </a:ln>
        </p:spPr>
        <p:txBody>
          <a:bodyPr wrap="square" lIns="0" tIns="0" rIns="0" bIns="0" rtlCol="0"/>
          <a:lstStyle/>
          <a:p>
            <a:endParaRPr sz="1092"/>
          </a:p>
        </p:txBody>
      </p:sp>
      <p:sp>
        <p:nvSpPr>
          <p:cNvPr id="4" name="object 4"/>
          <p:cNvSpPr/>
          <p:nvPr/>
        </p:nvSpPr>
        <p:spPr>
          <a:xfrm>
            <a:off x="2007162" y="4398511"/>
            <a:ext cx="474014" cy="474014"/>
          </a:xfrm>
          <a:custGeom>
            <a:avLst/>
            <a:gdLst/>
            <a:ahLst/>
            <a:cxnLst/>
            <a:rect l="l" t="t" r="r" b="b"/>
            <a:pathLst>
              <a:path w="781685" h="781684">
                <a:moveTo>
                  <a:pt x="390836" y="0"/>
                </a:moveTo>
                <a:lnTo>
                  <a:pt x="341810" y="3045"/>
                </a:lnTo>
                <a:lnTo>
                  <a:pt x="294601" y="11936"/>
                </a:lnTo>
                <a:lnTo>
                  <a:pt x="249576" y="26307"/>
                </a:lnTo>
                <a:lnTo>
                  <a:pt x="207101" y="45792"/>
                </a:lnTo>
                <a:lnTo>
                  <a:pt x="167542" y="70024"/>
                </a:lnTo>
                <a:lnTo>
                  <a:pt x="131265" y="98637"/>
                </a:lnTo>
                <a:lnTo>
                  <a:pt x="98637" y="131265"/>
                </a:lnTo>
                <a:lnTo>
                  <a:pt x="70024" y="167542"/>
                </a:lnTo>
                <a:lnTo>
                  <a:pt x="45792" y="207101"/>
                </a:lnTo>
                <a:lnTo>
                  <a:pt x="26307" y="249576"/>
                </a:lnTo>
                <a:lnTo>
                  <a:pt x="11936" y="294601"/>
                </a:lnTo>
                <a:lnTo>
                  <a:pt x="3045" y="341810"/>
                </a:lnTo>
                <a:lnTo>
                  <a:pt x="0" y="390836"/>
                </a:lnTo>
                <a:lnTo>
                  <a:pt x="3045" y="439862"/>
                </a:lnTo>
                <a:lnTo>
                  <a:pt x="11936" y="487071"/>
                </a:lnTo>
                <a:lnTo>
                  <a:pt x="26307" y="532096"/>
                </a:lnTo>
                <a:lnTo>
                  <a:pt x="45792" y="574571"/>
                </a:lnTo>
                <a:lnTo>
                  <a:pt x="70024" y="614130"/>
                </a:lnTo>
                <a:lnTo>
                  <a:pt x="98637" y="650407"/>
                </a:lnTo>
                <a:lnTo>
                  <a:pt x="131265" y="683035"/>
                </a:lnTo>
                <a:lnTo>
                  <a:pt x="167542" y="711648"/>
                </a:lnTo>
                <a:lnTo>
                  <a:pt x="207101" y="735880"/>
                </a:lnTo>
                <a:lnTo>
                  <a:pt x="249576" y="755365"/>
                </a:lnTo>
                <a:lnTo>
                  <a:pt x="294601" y="769736"/>
                </a:lnTo>
                <a:lnTo>
                  <a:pt x="341810" y="778627"/>
                </a:lnTo>
                <a:lnTo>
                  <a:pt x="390836" y="781672"/>
                </a:lnTo>
                <a:lnTo>
                  <a:pt x="439862" y="778627"/>
                </a:lnTo>
                <a:lnTo>
                  <a:pt x="487071" y="769736"/>
                </a:lnTo>
                <a:lnTo>
                  <a:pt x="532096" y="755365"/>
                </a:lnTo>
                <a:lnTo>
                  <a:pt x="574571" y="735880"/>
                </a:lnTo>
                <a:lnTo>
                  <a:pt x="614130" y="711648"/>
                </a:lnTo>
                <a:lnTo>
                  <a:pt x="650407" y="683035"/>
                </a:lnTo>
                <a:lnTo>
                  <a:pt x="683035" y="650407"/>
                </a:lnTo>
                <a:lnTo>
                  <a:pt x="711648" y="614130"/>
                </a:lnTo>
                <a:lnTo>
                  <a:pt x="735880" y="574571"/>
                </a:lnTo>
                <a:lnTo>
                  <a:pt x="755365" y="532096"/>
                </a:lnTo>
                <a:lnTo>
                  <a:pt x="769736" y="487071"/>
                </a:lnTo>
                <a:lnTo>
                  <a:pt x="778627" y="439862"/>
                </a:lnTo>
                <a:lnTo>
                  <a:pt x="781672" y="390836"/>
                </a:lnTo>
                <a:lnTo>
                  <a:pt x="778627" y="341810"/>
                </a:lnTo>
                <a:lnTo>
                  <a:pt x="769736" y="294601"/>
                </a:lnTo>
                <a:lnTo>
                  <a:pt x="755365" y="249576"/>
                </a:lnTo>
                <a:lnTo>
                  <a:pt x="735880" y="207101"/>
                </a:lnTo>
                <a:lnTo>
                  <a:pt x="711648" y="167542"/>
                </a:lnTo>
                <a:lnTo>
                  <a:pt x="683035" y="131265"/>
                </a:lnTo>
                <a:lnTo>
                  <a:pt x="650407" y="98637"/>
                </a:lnTo>
                <a:lnTo>
                  <a:pt x="614130" y="70024"/>
                </a:lnTo>
                <a:lnTo>
                  <a:pt x="574571" y="45792"/>
                </a:lnTo>
                <a:lnTo>
                  <a:pt x="532096" y="26307"/>
                </a:lnTo>
                <a:lnTo>
                  <a:pt x="487071" y="11936"/>
                </a:lnTo>
                <a:lnTo>
                  <a:pt x="439862" y="3045"/>
                </a:lnTo>
                <a:lnTo>
                  <a:pt x="390836" y="0"/>
                </a:lnTo>
                <a:close/>
              </a:path>
            </a:pathLst>
          </a:custGeom>
          <a:solidFill>
            <a:srgbClr val="E1B027"/>
          </a:solidFill>
        </p:spPr>
        <p:txBody>
          <a:bodyPr wrap="square" lIns="0" tIns="0" rIns="0" bIns="0" rtlCol="0"/>
          <a:lstStyle/>
          <a:p>
            <a:endParaRPr sz="1092"/>
          </a:p>
        </p:txBody>
      </p:sp>
      <p:sp>
        <p:nvSpPr>
          <p:cNvPr id="5" name="object 5"/>
          <p:cNvSpPr/>
          <p:nvPr/>
        </p:nvSpPr>
        <p:spPr>
          <a:xfrm>
            <a:off x="2595863" y="4398511"/>
            <a:ext cx="474014" cy="474014"/>
          </a:xfrm>
          <a:custGeom>
            <a:avLst/>
            <a:gdLst/>
            <a:ahLst/>
            <a:cxnLst/>
            <a:rect l="l" t="t" r="r" b="b"/>
            <a:pathLst>
              <a:path w="781685" h="781684">
                <a:moveTo>
                  <a:pt x="390836" y="0"/>
                </a:moveTo>
                <a:lnTo>
                  <a:pt x="341810" y="3045"/>
                </a:lnTo>
                <a:lnTo>
                  <a:pt x="294601" y="11936"/>
                </a:lnTo>
                <a:lnTo>
                  <a:pt x="249576" y="26307"/>
                </a:lnTo>
                <a:lnTo>
                  <a:pt x="207101" y="45792"/>
                </a:lnTo>
                <a:lnTo>
                  <a:pt x="167542" y="70024"/>
                </a:lnTo>
                <a:lnTo>
                  <a:pt x="131265" y="98637"/>
                </a:lnTo>
                <a:lnTo>
                  <a:pt x="98637" y="131265"/>
                </a:lnTo>
                <a:lnTo>
                  <a:pt x="70024" y="167542"/>
                </a:lnTo>
                <a:lnTo>
                  <a:pt x="45792" y="207101"/>
                </a:lnTo>
                <a:lnTo>
                  <a:pt x="26307" y="249576"/>
                </a:lnTo>
                <a:lnTo>
                  <a:pt x="11936" y="294601"/>
                </a:lnTo>
                <a:lnTo>
                  <a:pt x="3045" y="341810"/>
                </a:lnTo>
                <a:lnTo>
                  <a:pt x="0" y="390836"/>
                </a:lnTo>
                <a:lnTo>
                  <a:pt x="3045" y="439862"/>
                </a:lnTo>
                <a:lnTo>
                  <a:pt x="11936" y="487071"/>
                </a:lnTo>
                <a:lnTo>
                  <a:pt x="26307" y="532096"/>
                </a:lnTo>
                <a:lnTo>
                  <a:pt x="45792" y="574571"/>
                </a:lnTo>
                <a:lnTo>
                  <a:pt x="70024" y="614130"/>
                </a:lnTo>
                <a:lnTo>
                  <a:pt x="98637" y="650407"/>
                </a:lnTo>
                <a:lnTo>
                  <a:pt x="131265" y="683035"/>
                </a:lnTo>
                <a:lnTo>
                  <a:pt x="167542" y="711648"/>
                </a:lnTo>
                <a:lnTo>
                  <a:pt x="207101" y="735880"/>
                </a:lnTo>
                <a:lnTo>
                  <a:pt x="249576" y="755365"/>
                </a:lnTo>
                <a:lnTo>
                  <a:pt x="294601" y="769736"/>
                </a:lnTo>
                <a:lnTo>
                  <a:pt x="341810" y="778627"/>
                </a:lnTo>
                <a:lnTo>
                  <a:pt x="390836" y="781672"/>
                </a:lnTo>
                <a:lnTo>
                  <a:pt x="439862" y="778627"/>
                </a:lnTo>
                <a:lnTo>
                  <a:pt x="487071" y="769736"/>
                </a:lnTo>
                <a:lnTo>
                  <a:pt x="532096" y="755365"/>
                </a:lnTo>
                <a:lnTo>
                  <a:pt x="574571" y="735880"/>
                </a:lnTo>
                <a:lnTo>
                  <a:pt x="614130" y="711648"/>
                </a:lnTo>
                <a:lnTo>
                  <a:pt x="650407" y="683035"/>
                </a:lnTo>
                <a:lnTo>
                  <a:pt x="683035" y="650407"/>
                </a:lnTo>
                <a:lnTo>
                  <a:pt x="711648" y="614130"/>
                </a:lnTo>
                <a:lnTo>
                  <a:pt x="735880" y="574571"/>
                </a:lnTo>
                <a:lnTo>
                  <a:pt x="755365" y="532096"/>
                </a:lnTo>
                <a:lnTo>
                  <a:pt x="769736" y="487071"/>
                </a:lnTo>
                <a:lnTo>
                  <a:pt x="778627" y="439862"/>
                </a:lnTo>
                <a:lnTo>
                  <a:pt x="781672" y="390836"/>
                </a:lnTo>
                <a:lnTo>
                  <a:pt x="778627" y="341810"/>
                </a:lnTo>
                <a:lnTo>
                  <a:pt x="769736" y="294601"/>
                </a:lnTo>
                <a:lnTo>
                  <a:pt x="755365" y="249576"/>
                </a:lnTo>
                <a:lnTo>
                  <a:pt x="735880" y="207101"/>
                </a:lnTo>
                <a:lnTo>
                  <a:pt x="711648" y="167542"/>
                </a:lnTo>
                <a:lnTo>
                  <a:pt x="683035" y="131265"/>
                </a:lnTo>
                <a:lnTo>
                  <a:pt x="650407" y="98637"/>
                </a:lnTo>
                <a:lnTo>
                  <a:pt x="614130" y="70024"/>
                </a:lnTo>
                <a:lnTo>
                  <a:pt x="574571" y="45792"/>
                </a:lnTo>
                <a:lnTo>
                  <a:pt x="532096" y="26307"/>
                </a:lnTo>
                <a:lnTo>
                  <a:pt x="487071" y="11936"/>
                </a:lnTo>
                <a:lnTo>
                  <a:pt x="439862" y="3045"/>
                </a:lnTo>
                <a:lnTo>
                  <a:pt x="390836" y="0"/>
                </a:lnTo>
                <a:close/>
              </a:path>
            </a:pathLst>
          </a:custGeom>
          <a:solidFill>
            <a:srgbClr val="8FC740"/>
          </a:solidFill>
        </p:spPr>
        <p:txBody>
          <a:bodyPr wrap="square" lIns="0" tIns="0" rIns="0" bIns="0" rtlCol="0"/>
          <a:lstStyle/>
          <a:p>
            <a:endParaRPr sz="1092"/>
          </a:p>
        </p:txBody>
      </p:sp>
      <p:sp>
        <p:nvSpPr>
          <p:cNvPr id="6" name="object 6"/>
          <p:cNvSpPr/>
          <p:nvPr/>
        </p:nvSpPr>
        <p:spPr>
          <a:xfrm>
            <a:off x="3184565" y="4398511"/>
            <a:ext cx="474014" cy="474014"/>
          </a:xfrm>
          <a:custGeom>
            <a:avLst/>
            <a:gdLst/>
            <a:ahLst/>
            <a:cxnLst/>
            <a:rect l="l" t="t" r="r" b="b"/>
            <a:pathLst>
              <a:path w="781685" h="781684">
                <a:moveTo>
                  <a:pt x="390836" y="0"/>
                </a:moveTo>
                <a:lnTo>
                  <a:pt x="341810" y="3045"/>
                </a:lnTo>
                <a:lnTo>
                  <a:pt x="294601" y="11936"/>
                </a:lnTo>
                <a:lnTo>
                  <a:pt x="249576" y="26307"/>
                </a:lnTo>
                <a:lnTo>
                  <a:pt x="207101" y="45792"/>
                </a:lnTo>
                <a:lnTo>
                  <a:pt x="167542" y="70024"/>
                </a:lnTo>
                <a:lnTo>
                  <a:pt x="131265" y="98637"/>
                </a:lnTo>
                <a:lnTo>
                  <a:pt x="98637" y="131265"/>
                </a:lnTo>
                <a:lnTo>
                  <a:pt x="70024" y="167542"/>
                </a:lnTo>
                <a:lnTo>
                  <a:pt x="45792" y="207101"/>
                </a:lnTo>
                <a:lnTo>
                  <a:pt x="26307" y="249576"/>
                </a:lnTo>
                <a:lnTo>
                  <a:pt x="11936" y="294601"/>
                </a:lnTo>
                <a:lnTo>
                  <a:pt x="3045" y="341810"/>
                </a:lnTo>
                <a:lnTo>
                  <a:pt x="0" y="390836"/>
                </a:lnTo>
                <a:lnTo>
                  <a:pt x="3045" y="439862"/>
                </a:lnTo>
                <a:lnTo>
                  <a:pt x="11936" y="487071"/>
                </a:lnTo>
                <a:lnTo>
                  <a:pt x="26307" y="532096"/>
                </a:lnTo>
                <a:lnTo>
                  <a:pt x="45792" y="574571"/>
                </a:lnTo>
                <a:lnTo>
                  <a:pt x="70024" y="614130"/>
                </a:lnTo>
                <a:lnTo>
                  <a:pt x="98637" y="650407"/>
                </a:lnTo>
                <a:lnTo>
                  <a:pt x="131265" y="683035"/>
                </a:lnTo>
                <a:lnTo>
                  <a:pt x="167542" y="711648"/>
                </a:lnTo>
                <a:lnTo>
                  <a:pt x="207101" y="735880"/>
                </a:lnTo>
                <a:lnTo>
                  <a:pt x="249576" y="755365"/>
                </a:lnTo>
                <a:lnTo>
                  <a:pt x="294601" y="769736"/>
                </a:lnTo>
                <a:lnTo>
                  <a:pt x="341810" y="778627"/>
                </a:lnTo>
                <a:lnTo>
                  <a:pt x="390836" y="781672"/>
                </a:lnTo>
                <a:lnTo>
                  <a:pt x="439862" y="778627"/>
                </a:lnTo>
                <a:lnTo>
                  <a:pt x="487071" y="769736"/>
                </a:lnTo>
                <a:lnTo>
                  <a:pt x="532096" y="755365"/>
                </a:lnTo>
                <a:lnTo>
                  <a:pt x="574571" y="735880"/>
                </a:lnTo>
                <a:lnTo>
                  <a:pt x="614130" y="711648"/>
                </a:lnTo>
                <a:lnTo>
                  <a:pt x="650407" y="683035"/>
                </a:lnTo>
                <a:lnTo>
                  <a:pt x="683035" y="650407"/>
                </a:lnTo>
                <a:lnTo>
                  <a:pt x="711648" y="614130"/>
                </a:lnTo>
                <a:lnTo>
                  <a:pt x="735880" y="574571"/>
                </a:lnTo>
                <a:lnTo>
                  <a:pt x="755365" y="532096"/>
                </a:lnTo>
                <a:lnTo>
                  <a:pt x="769736" y="487071"/>
                </a:lnTo>
                <a:lnTo>
                  <a:pt x="778627" y="439862"/>
                </a:lnTo>
                <a:lnTo>
                  <a:pt x="781672" y="390836"/>
                </a:lnTo>
                <a:lnTo>
                  <a:pt x="778627" y="341810"/>
                </a:lnTo>
                <a:lnTo>
                  <a:pt x="769736" y="294601"/>
                </a:lnTo>
                <a:lnTo>
                  <a:pt x="755365" y="249576"/>
                </a:lnTo>
                <a:lnTo>
                  <a:pt x="735880" y="207101"/>
                </a:lnTo>
                <a:lnTo>
                  <a:pt x="711648" y="167542"/>
                </a:lnTo>
                <a:lnTo>
                  <a:pt x="683035" y="131265"/>
                </a:lnTo>
                <a:lnTo>
                  <a:pt x="650407" y="98637"/>
                </a:lnTo>
                <a:lnTo>
                  <a:pt x="614130" y="70024"/>
                </a:lnTo>
                <a:lnTo>
                  <a:pt x="574571" y="45792"/>
                </a:lnTo>
                <a:lnTo>
                  <a:pt x="532096" y="26307"/>
                </a:lnTo>
                <a:lnTo>
                  <a:pt x="487071" y="11936"/>
                </a:lnTo>
                <a:lnTo>
                  <a:pt x="439862" y="3045"/>
                </a:lnTo>
                <a:lnTo>
                  <a:pt x="390836" y="0"/>
                </a:lnTo>
                <a:close/>
              </a:path>
            </a:pathLst>
          </a:custGeom>
          <a:solidFill>
            <a:srgbClr val="333C93"/>
          </a:solidFill>
        </p:spPr>
        <p:txBody>
          <a:bodyPr wrap="square" lIns="0" tIns="0" rIns="0" bIns="0" rtlCol="0"/>
          <a:lstStyle/>
          <a:p>
            <a:endParaRPr sz="1092"/>
          </a:p>
        </p:txBody>
      </p:sp>
      <p:sp>
        <p:nvSpPr>
          <p:cNvPr id="7" name="object 7"/>
          <p:cNvSpPr/>
          <p:nvPr/>
        </p:nvSpPr>
        <p:spPr>
          <a:xfrm>
            <a:off x="3773267" y="4398511"/>
            <a:ext cx="474014" cy="474014"/>
          </a:xfrm>
          <a:custGeom>
            <a:avLst/>
            <a:gdLst/>
            <a:ahLst/>
            <a:cxnLst/>
            <a:rect l="l" t="t" r="r" b="b"/>
            <a:pathLst>
              <a:path w="781684" h="781684">
                <a:moveTo>
                  <a:pt x="390836" y="0"/>
                </a:moveTo>
                <a:lnTo>
                  <a:pt x="341810" y="3045"/>
                </a:lnTo>
                <a:lnTo>
                  <a:pt x="294601" y="11936"/>
                </a:lnTo>
                <a:lnTo>
                  <a:pt x="249576" y="26307"/>
                </a:lnTo>
                <a:lnTo>
                  <a:pt x="207101" y="45792"/>
                </a:lnTo>
                <a:lnTo>
                  <a:pt x="167542" y="70024"/>
                </a:lnTo>
                <a:lnTo>
                  <a:pt x="131265" y="98637"/>
                </a:lnTo>
                <a:lnTo>
                  <a:pt x="98637" y="131265"/>
                </a:lnTo>
                <a:lnTo>
                  <a:pt x="70024" y="167542"/>
                </a:lnTo>
                <a:lnTo>
                  <a:pt x="45792" y="207101"/>
                </a:lnTo>
                <a:lnTo>
                  <a:pt x="26307" y="249576"/>
                </a:lnTo>
                <a:lnTo>
                  <a:pt x="11936" y="294601"/>
                </a:lnTo>
                <a:lnTo>
                  <a:pt x="3045" y="341810"/>
                </a:lnTo>
                <a:lnTo>
                  <a:pt x="0" y="390836"/>
                </a:lnTo>
                <a:lnTo>
                  <a:pt x="3045" y="439862"/>
                </a:lnTo>
                <a:lnTo>
                  <a:pt x="11936" y="487071"/>
                </a:lnTo>
                <a:lnTo>
                  <a:pt x="26307" y="532096"/>
                </a:lnTo>
                <a:lnTo>
                  <a:pt x="45792" y="574571"/>
                </a:lnTo>
                <a:lnTo>
                  <a:pt x="70024" y="614130"/>
                </a:lnTo>
                <a:lnTo>
                  <a:pt x="98637" y="650407"/>
                </a:lnTo>
                <a:lnTo>
                  <a:pt x="131265" y="683035"/>
                </a:lnTo>
                <a:lnTo>
                  <a:pt x="167542" y="711648"/>
                </a:lnTo>
                <a:lnTo>
                  <a:pt x="207101" y="735880"/>
                </a:lnTo>
                <a:lnTo>
                  <a:pt x="249576" y="755365"/>
                </a:lnTo>
                <a:lnTo>
                  <a:pt x="294601" y="769736"/>
                </a:lnTo>
                <a:lnTo>
                  <a:pt x="341810" y="778627"/>
                </a:lnTo>
                <a:lnTo>
                  <a:pt x="390836" y="781672"/>
                </a:lnTo>
                <a:lnTo>
                  <a:pt x="439862" y="778627"/>
                </a:lnTo>
                <a:lnTo>
                  <a:pt x="487071" y="769736"/>
                </a:lnTo>
                <a:lnTo>
                  <a:pt x="532096" y="755365"/>
                </a:lnTo>
                <a:lnTo>
                  <a:pt x="574571" y="735880"/>
                </a:lnTo>
                <a:lnTo>
                  <a:pt x="614130" y="711648"/>
                </a:lnTo>
                <a:lnTo>
                  <a:pt x="650407" y="683035"/>
                </a:lnTo>
                <a:lnTo>
                  <a:pt x="683035" y="650407"/>
                </a:lnTo>
                <a:lnTo>
                  <a:pt x="711648" y="614130"/>
                </a:lnTo>
                <a:lnTo>
                  <a:pt x="735880" y="574571"/>
                </a:lnTo>
                <a:lnTo>
                  <a:pt x="755365" y="532096"/>
                </a:lnTo>
                <a:lnTo>
                  <a:pt x="769736" y="487071"/>
                </a:lnTo>
                <a:lnTo>
                  <a:pt x="778627" y="439862"/>
                </a:lnTo>
                <a:lnTo>
                  <a:pt x="781672" y="390836"/>
                </a:lnTo>
                <a:lnTo>
                  <a:pt x="778627" y="341810"/>
                </a:lnTo>
                <a:lnTo>
                  <a:pt x="769736" y="294601"/>
                </a:lnTo>
                <a:lnTo>
                  <a:pt x="755365" y="249576"/>
                </a:lnTo>
                <a:lnTo>
                  <a:pt x="735880" y="207101"/>
                </a:lnTo>
                <a:lnTo>
                  <a:pt x="711648" y="167542"/>
                </a:lnTo>
                <a:lnTo>
                  <a:pt x="683035" y="131265"/>
                </a:lnTo>
                <a:lnTo>
                  <a:pt x="650407" y="98637"/>
                </a:lnTo>
                <a:lnTo>
                  <a:pt x="614130" y="70024"/>
                </a:lnTo>
                <a:lnTo>
                  <a:pt x="574571" y="45792"/>
                </a:lnTo>
                <a:lnTo>
                  <a:pt x="532096" y="26307"/>
                </a:lnTo>
                <a:lnTo>
                  <a:pt x="487071" y="11936"/>
                </a:lnTo>
                <a:lnTo>
                  <a:pt x="439862" y="3045"/>
                </a:lnTo>
                <a:lnTo>
                  <a:pt x="390836" y="0"/>
                </a:lnTo>
                <a:close/>
              </a:path>
            </a:pathLst>
          </a:custGeom>
          <a:solidFill>
            <a:srgbClr val="8982BE"/>
          </a:solidFill>
        </p:spPr>
        <p:txBody>
          <a:bodyPr wrap="square" lIns="0" tIns="0" rIns="0" bIns="0" rtlCol="0"/>
          <a:lstStyle/>
          <a:p>
            <a:endParaRPr sz="1092"/>
          </a:p>
        </p:txBody>
      </p:sp>
      <p:sp>
        <p:nvSpPr>
          <p:cNvPr id="8" name="object 8"/>
          <p:cNvSpPr/>
          <p:nvPr/>
        </p:nvSpPr>
        <p:spPr>
          <a:xfrm>
            <a:off x="4361969" y="4398511"/>
            <a:ext cx="474014" cy="474014"/>
          </a:xfrm>
          <a:custGeom>
            <a:avLst/>
            <a:gdLst/>
            <a:ahLst/>
            <a:cxnLst/>
            <a:rect l="l" t="t" r="r" b="b"/>
            <a:pathLst>
              <a:path w="781684" h="781684">
                <a:moveTo>
                  <a:pt x="390836" y="0"/>
                </a:moveTo>
                <a:lnTo>
                  <a:pt x="341810" y="3045"/>
                </a:lnTo>
                <a:lnTo>
                  <a:pt x="294601" y="11936"/>
                </a:lnTo>
                <a:lnTo>
                  <a:pt x="249576" y="26307"/>
                </a:lnTo>
                <a:lnTo>
                  <a:pt x="207101" y="45792"/>
                </a:lnTo>
                <a:lnTo>
                  <a:pt x="167542" y="70024"/>
                </a:lnTo>
                <a:lnTo>
                  <a:pt x="131265" y="98637"/>
                </a:lnTo>
                <a:lnTo>
                  <a:pt x="98637" y="131265"/>
                </a:lnTo>
                <a:lnTo>
                  <a:pt x="70024" y="167542"/>
                </a:lnTo>
                <a:lnTo>
                  <a:pt x="45792" y="207101"/>
                </a:lnTo>
                <a:lnTo>
                  <a:pt x="26307" y="249576"/>
                </a:lnTo>
                <a:lnTo>
                  <a:pt x="11936" y="294601"/>
                </a:lnTo>
                <a:lnTo>
                  <a:pt x="3045" y="341810"/>
                </a:lnTo>
                <a:lnTo>
                  <a:pt x="0" y="390836"/>
                </a:lnTo>
                <a:lnTo>
                  <a:pt x="3045" y="439862"/>
                </a:lnTo>
                <a:lnTo>
                  <a:pt x="11936" y="487071"/>
                </a:lnTo>
                <a:lnTo>
                  <a:pt x="26307" y="532096"/>
                </a:lnTo>
                <a:lnTo>
                  <a:pt x="45792" y="574571"/>
                </a:lnTo>
                <a:lnTo>
                  <a:pt x="70024" y="614130"/>
                </a:lnTo>
                <a:lnTo>
                  <a:pt x="98637" y="650407"/>
                </a:lnTo>
                <a:lnTo>
                  <a:pt x="131265" y="683035"/>
                </a:lnTo>
                <a:lnTo>
                  <a:pt x="167542" y="711648"/>
                </a:lnTo>
                <a:lnTo>
                  <a:pt x="207101" y="735880"/>
                </a:lnTo>
                <a:lnTo>
                  <a:pt x="249576" y="755365"/>
                </a:lnTo>
                <a:lnTo>
                  <a:pt x="294601" y="769736"/>
                </a:lnTo>
                <a:lnTo>
                  <a:pt x="341810" y="778627"/>
                </a:lnTo>
                <a:lnTo>
                  <a:pt x="390836" y="781672"/>
                </a:lnTo>
                <a:lnTo>
                  <a:pt x="439862" y="778627"/>
                </a:lnTo>
                <a:lnTo>
                  <a:pt x="487071" y="769736"/>
                </a:lnTo>
                <a:lnTo>
                  <a:pt x="532096" y="755365"/>
                </a:lnTo>
                <a:lnTo>
                  <a:pt x="574571" y="735880"/>
                </a:lnTo>
                <a:lnTo>
                  <a:pt x="614130" y="711648"/>
                </a:lnTo>
                <a:lnTo>
                  <a:pt x="650407" y="683035"/>
                </a:lnTo>
                <a:lnTo>
                  <a:pt x="683035" y="650407"/>
                </a:lnTo>
                <a:lnTo>
                  <a:pt x="711648" y="614130"/>
                </a:lnTo>
                <a:lnTo>
                  <a:pt x="735880" y="574571"/>
                </a:lnTo>
                <a:lnTo>
                  <a:pt x="755365" y="532096"/>
                </a:lnTo>
                <a:lnTo>
                  <a:pt x="769736" y="487071"/>
                </a:lnTo>
                <a:lnTo>
                  <a:pt x="778627" y="439862"/>
                </a:lnTo>
                <a:lnTo>
                  <a:pt x="781672" y="390836"/>
                </a:lnTo>
                <a:lnTo>
                  <a:pt x="778627" y="341810"/>
                </a:lnTo>
                <a:lnTo>
                  <a:pt x="769736" y="294601"/>
                </a:lnTo>
                <a:lnTo>
                  <a:pt x="755365" y="249576"/>
                </a:lnTo>
                <a:lnTo>
                  <a:pt x="735880" y="207101"/>
                </a:lnTo>
                <a:lnTo>
                  <a:pt x="711648" y="167542"/>
                </a:lnTo>
                <a:lnTo>
                  <a:pt x="683035" y="131265"/>
                </a:lnTo>
                <a:lnTo>
                  <a:pt x="650407" y="98637"/>
                </a:lnTo>
                <a:lnTo>
                  <a:pt x="614130" y="70024"/>
                </a:lnTo>
                <a:lnTo>
                  <a:pt x="574571" y="45792"/>
                </a:lnTo>
                <a:lnTo>
                  <a:pt x="532096" y="26307"/>
                </a:lnTo>
                <a:lnTo>
                  <a:pt x="487071" y="11936"/>
                </a:lnTo>
                <a:lnTo>
                  <a:pt x="439862" y="3045"/>
                </a:lnTo>
                <a:lnTo>
                  <a:pt x="390836" y="0"/>
                </a:lnTo>
                <a:close/>
              </a:path>
            </a:pathLst>
          </a:custGeom>
          <a:solidFill>
            <a:srgbClr val="BC5CA3"/>
          </a:solidFill>
        </p:spPr>
        <p:txBody>
          <a:bodyPr wrap="square" lIns="0" tIns="0" rIns="0" bIns="0" rtlCol="0"/>
          <a:lstStyle/>
          <a:p>
            <a:endParaRPr sz="1092"/>
          </a:p>
        </p:txBody>
      </p:sp>
      <p:sp>
        <p:nvSpPr>
          <p:cNvPr id="9" name="object 9"/>
          <p:cNvSpPr/>
          <p:nvPr/>
        </p:nvSpPr>
        <p:spPr>
          <a:xfrm>
            <a:off x="2167757" y="4494283"/>
            <a:ext cx="214866" cy="307282"/>
          </a:xfrm>
          <a:custGeom>
            <a:avLst/>
            <a:gdLst/>
            <a:ahLst/>
            <a:cxnLst/>
            <a:rect l="l" t="t" r="r" b="b"/>
            <a:pathLst>
              <a:path w="354329" h="506729">
                <a:moveTo>
                  <a:pt x="42381" y="389123"/>
                </a:moveTo>
                <a:lnTo>
                  <a:pt x="0" y="390204"/>
                </a:lnTo>
                <a:lnTo>
                  <a:pt x="7234" y="401873"/>
                </a:lnTo>
                <a:lnTo>
                  <a:pt x="17750" y="418713"/>
                </a:lnTo>
                <a:lnTo>
                  <a:pt x="42997" y="453193"/>
                </a:lnTo>
                <a:lnTo>
                  <a:pt x="100127" y="492513"/>
                </a:lnTo>
                <a:lnTo>
                  <a:pt x="171638" y="506154"/>
                </a:lnTo>
                <a:lnTo>
                  <a:pt x="208279" y="502415"/>
                </a:lnTo>
                <a:lnTo>
                  <a:pt x="242408" y="491711"/>
                </a:lnTo>
                <a:lnTo>
                  <a:pt x="273309" y="474816"/>
                </a:lnTo>
                <a:lnTo>
                  <a:pt x="278666" y="470382"/>
                </a:lnTo>
                <a:lnTo>
                  <a:pt x="171638" y="470382"/>
                </a:lnTo>
                <a:lnTo>
                  <a:pt x="142064" y="467394"/>
                </a:lnTo>
                <a:lnTo>
                  <a:pt x="89605" y="445425"/>
                </a:lnTo>
                <a:lnTo>
                  <a:pt x="59567" y="418713"/>
                </a:lnTo>
                <a:lnTo>
                  <a:pt x="47637" y="400168"/>
                </a:lnTo>
                <a:lnTo>
                  <a:pt x="42381" y="389123"/>
                </a:lnTo>
                <a:close/>
              </a:path>
              <a:path w="354329" h="506729">
                <a:moveTo>
                  <a:pt x="214249" y="49402"/>
                </a:moveTo>
                <a:lnTo>
                  <a:pt x="171638" y="49402"/>
                </a:lnTo>
                <a:lnTo>
                  <a:pt x="175778" y="55312"/>
                </a:lnTo>
                <a:lnTo>
                  <a:pt x="179983" y="61612"/>
                </a:lnTo>
                <a:lnTo>
                  <a:pt x="184313" y="68170"/>
                </a:lnTo>
                <a:lnTo>
                  <a:pt x="188827" y="74859"/>
                </a:lnTo>
                <a:lnTo>
                  <a:pt x="216320" y="116040"/>
                </a:lnTo>
                <a:lnTo>
                  <a:pt x="245284" y="160815"/>
                </a:lnTo>
                <a:lnTo>
                  <a:pt x="272834" y="206584"/>
                </a:lnTo>
                <a:lnTo>
                  <a:pt x="296084" y="250750"/>
                </a:lnTo>
                <a:lnTo>
                  <a:pt x="312150" y="290712"/>
                </a:lnTo>
                <a:lnTo>
                  <a:pt x="318147" y="323873"/>
                </a:lnTo>
                <a:lnTo>
                  <a:pt x="315162" y="353451"/>
                </a:lnTo>
                <a:lnTo>
                  <a:pt x="293201" y="405897"/>
                </a:lnTo>
                <a:lnTo>
                  <a:pt x="253661" y="445717"/>
                </a:lnTo>
                <a:lnTo>
                  <a:pt x="201211" y="467491"/>
                </a:lnTo>
                <a:lnTo>
                  <a:pt x="171638" y="470382"/>
                </a:lnTo>
                <a:lnTo>
                  <a:pt x="278666" y="470382"/>
                </a:lnTo>
                <a:lnTo>
                  <a:pt x="322585" y="425533"/>
                </a:lnTo>
                <a:lnTo>
                  <a:pt x="350201" y="360510"/>
                </a:lnTo>
                <a:lnTo>
                  <a:pt x="353945" y="323873"/>
                </a:lnTo>
                <a:lnTo>
                  <a:pt x="347679" y="285655"/>
                </a:lnTo>
                <a:lnTo>
                  <a:pt x="330882" y="241476"/>
                </a:lnTo>
                <a:lnTo>
                  <a:pt x="306557" y="193858"/>
                </a:lnTo>
                <a:lnTo>
                  <a:pt x="277706" y="145323"/>
                </a:lnTo>
                <a:lnTo>
                  <a:pt x="247329" y="98396"/>
                </a:lnTo>
                <a:lnTo>
                  <a:pt x="214249" y="49402"/>
                </a:lnTo>
                <a:close/>
              </a:path>
              <a:path w="354329" h="506729">
                <a:moveTo>
                  <a:pt x="174706" y="0"/>
                </a:moveTo>
                <a:lnTo>
                  <a:pt x="167864" y="216"/>
                </a:lnTo>
                <a:lnTo>
                  <a:pt x="161542" y="3014"/>
                </a:lnTo>
                <a:lnTo>
                  <a:pt x="156522" y="8138"/>
                </a:lnTo>
                <a:lnTo>
                  <a:pt x="146410" y="23885"/>
                </a:lnTo>
                <a:lnTo>
                  <a:pt x="131603" y="46407"/>
                </a:lnTo>
                <a:lnTo>
                  <a:pt x="116225" y="69496"/>
                </a:lnTo>
                <a:lnTo>
                  <a:pt x="104403" y="86946"/>
                </a:lnTo>
                <a:lnTo>
                  <a:pt x="148481" y="83667"/>
                </a:lnTo>
                <a:lnTo>
                  <a:pt x="158966" y="68170"/>
                </a:lnTo>
                <a:lnTo>
                  <a:pt x="163301" y="61612"/>
                </a:lnTo>
                <a:lnTo>
                  <a:pt x="167505" y="55312"/>
                </a:lnTo>
                <a:lnTo>
                  <a:pt x="171638" y="49402"/>
                </a:lnTo>
                <a:lnTo>
                  <a:pt x="214249" y="49402"/>
                </a:lnTo>
                <a:lnTo>
                  <a:pt x="209896" y="42954"/>
                </a:lnTo>
                <a:lnTo>
                  <a:pt x="186767" y="8138"/>
                </a:lnTo>
                <a:lnTo>
                  <a:pt x="185410" y="6065"/>
                </a:lnTo>
                <a:lnTo>
                  <a:pt x="183349" y="4004"/>
                </a:lnTo>
                <a:lnTo>
                  <a:pt x="181288" y="2622"/>
                </a:lnTo>
                <a:lnTo>
                  <a:pt x="174706" y="0"/>
                </a:lnTo>
                <a:close/>
              </a:path>
            </a:pathLst>
          </a:custGeom>
          <a:solidFill>
            <a:srgbClr val="FFFFFF"/>
          </a:solidFill>
        </p:spPr>
        <p:txBody>
          <a:bodyPr wrap="square" lIns="0" tIns="0" rIns="0" bIns="0" rtlCol="0"/>
          <a:lstStyle/>
          <a:p>
            <a:endParaRPr sz="1092"/>
          </a:p>
        </p:txBody>
      </p:sp>
      <p:sp>
        <p:nvSpPr>
          <p:cNvPr id="10" name="object 10"/>
          <p:cNvSpPr/>
          <p:nvPr/>
        </p:nvSpPr>
        <p:spPr>
          <a:xfrm>
            <a:off x="2292664" y="4683165"/>
            <a:ext cx="53846" cy="74337"/>
          </a:xfrm>
          <a:prstGeom prst="rect">
            <a:avLst/>
          </a:prstGeom>
          <a:blipFill>
            <a:blip r:embed="rId3" cstate="print"/>
            <a:stretch>
              <a:fillRect/>
            </a:stretch>
          </a:blipFill>
        </p:spPr>
        <p:txBody>
          <a:bodyPr wrap="square" lIns="0" tIns="0" rIns="0" bIns="0" rtlCol="0"/>
          <a:lstStyle/>
          <a:p>
            <a:endParaRPr sz="1092"/>
          </a:p>
        </p:txBody>
      </p:sp>
      <p:sp>
        <p:nvSpPr>
          <p:cNvPr id="11" name="object 11"/>
          <p:cNvSpPr/>
          <p:nvPr/>
        </p:nvSpPr>
        <p:spPr>
          <a:xfrm>
            <a:off x="2105956" y="4469481"/>
            <a:ext cx="162166" cy="301727"/>
          </a:xfrm>
          <a:prstGeom prst="rect">
            <a:avLst/>
          </a:prstGeom>
          <a:blipFill>
            <a:blip r:embed="rId4" cstate="print"/>
            <a:stretch>
              <a:fillRect/>
            </a:stretch>
          </a:blipFill>
        </p:spPr>
        <p:txBody>
          <a:bodyPr wrap="square" lIns="0" tIns="0" rIns="0" bIns="0" rtlCol="0"/>
          <a:lstStyle/>
          <a:p>
            <a:endParaRPr sz="1092"/>
          </a:p>
        </p:txBody>
      </p:sp>
      <p:sp>
        <p:nvSpPr>
          <p:cNvPr id="12" name="object 12"/>
          <p:cNvSpPr/>
          <p:nvPr/>
        </p:nvSpPr>
        <p:spPr>
          <a:xfrm>
            <a:off x="2900550" y="4548393"/>
            <a:ext cx="29265" cy="29265"/>
          </a:xfrm>
          <a:custGeom>
            <a:avLst/>
            <a:gdLst/>
            <a:ahLst/>
            <a:cxnLst/>
            <a:rect l="l" t="t" r="r" b="b"/>
            <a:pathLst>
              <a:path w="48260" h="48259">
                <a:moveTo>
                  <a:pt x="24062" y="0"/>
                </a:moveTo>
                <a:lnTo>
                  <a:pt x="18068" y="0"/>
                </a:lnTo>
                <a:lnTo>
                  <a:pt x="12590" y="2186"/>
                </a:lnTo>
                <a:lnTo>
                  <a:pt x="8393" y="5867"/>
                </a:lnTo>
                <a:lnTo>
                  <a:pt x="3254" y="10240"/>
                </a:lnTo>
                <a:lnTo>
                  <a:pt x="0" y="16774"/>
                </a:lnTo>
                <a:lnTo>
                  <a:pt x="0" y="24150"/>
                </a:lnTo>
                <a:lnTo>
                  <a:pt x="6810" y="24451"/>
                </a:lnTo>
                <a:lnTo>
                  <a:pt x="9800" y="26374"/>
                </a:lnTo>
                <a:lnTo>
                  <a:pt x="10793" y="37544"/>
                </a:lnTo>
                <a:lnTo>
                  <a:pt x="10919" y="39253"/>
                </a:lnTo>
                <a:lnTo>
                  <a:pt x="11383" y="44480"/>
                </a:lnTo>
                <a:lnTo>
                  <a:pt x="15065" y="46792"/>
                </a:lnTo>
                <a:lnTo>
                  <a:pt x="19400" y="48111"/>
                </a:lnTo>
                <a:lnTo>
                  <a:pt x="26499" y="48111"/>
                </a:lnTo>
                <a:lnTo>
                  <a:pt x="48111" y="24062"/>
                </a:lnTo>
                <a:lnTo>
                  <a:pt x="46225" y="14704"/>
                </a:lnTo>
                <a:lnTo>
                  <a:pt x="41076" y="7055"/>
                </a:lnTo>
                <a:lnTo>
                  <a:pt x="33433" y="1893"/>
                </a:lnTo>
                <a:lnTo>
                  <a:pt x="24062" y="0"/>
                </a:lnTo>
                <a:close/>
              </a:path>
            </a:pathLst>
          </a:custGeom>
          <a:solidFill>
            <a:srgbClr val="FFFFFF"/>
          </a:solidFill>
        </p:spPr>
        <p:txBody>
          <a:bodyPr wrap="square" lIns="0" tIns="0" rIns="0" bIns="0" rtlCol="0"/>
          <a:lstStyle/>
          <a:p>
            <a:endParaRPr sz="1092"/>
          </a:p>
        </p:txBody>
      </p:sp>
      <p:sp>
        <p:nvSpPr>
          <p:cNvPr id="13" name="object 13"/>
          <p:cNvSpPr/>
          <p:nvPr/>
        </p:nvSpPr>
        <p:spPr>
          <a:xfrm>
            <a:off x="2802993" y="4646661"/>
            <a:ext cx="145029" cy="137165"/>
          </a:xfrm>
          <a:prstGeom prst="rect">
            <a:avLst/>
          </a:prstGeom>
          <a:blipFill>
            <a:blip r:embed="rId5" cstate="print"/>
            <a:stretch>
              <a:fillRect/>
            </a:stretch>
          </a:blipFill>
        </p:spPr>
        <p:txBody>
          <a:bodyPr wrap="square" lIns="0" tIns="0" rIns="0" bIns="0" rtlCol="0"/>
          <a:lstStyle/>
          <a:p>
            <a:endParaRPr sz="1092"/>
          </a:p>
        </p:txBody>
      </p:sp>
      <p:sp>
        <p:nvSpPr>
          <p:cNvPr id="14" name="object 14"/>
          <p:cNvSpPr/>
          <p:nvPr/>
        </p:nvSpPr>
        <p:spPr>
          <a:xfrm>
            <a:off x="2674984" y="4684111"/>
            <a:ext cx="102679" cy="99715"/>
          </a:xfrm>
          <a:prstGeom prst="rect">
            <a:avLst/>
          </a:prstGeom>
          <a:blipFill>
            <a:blip r:embed="rId6" cstate="print"/>
            <a:stretch>
              <a:fillRect/>
            </a:stretch>
          </a:blipFill>
        </p:spPr>
        <p:txBody>
          <a:bodyPr wrap="square" lIns="0" tIns="0" rIns="0" bIns="0" rtlCol="0"/>
          <a:lstStyle/>
          <a:p>
            <a:endParaRPr sz="1092"/>
          </a:p>
        </p:txBody>
      </p:sp>
      <p:sp>
        <p:nvSpPr>
          <p:cNvPr id="15" name="object 15"/>
          <p:cNvSpPr/>
          <p:nvPr/>
        </p:nvSpPr>
        <p:spPr>
          <a:xfrm>
            <a:off x="2677533" y="4551231"/>
            <a:ext cx="248367" cy="175975"/>
          </a:xfrm>
          <a:custGeom>
            <a:avLst/>
            <a:gdLst/>
            <a:ahLst/>
            <a:cxnLst/>
            <a:rect l="l" t="t" r="r" b="b"/>
            <a:pathLst>
              <a:path w="409575" h="290195">
                <a:moveTo>
                  <a:pt x="212594" y="206544"/>
                </a:moveTo>
                <a:lnTo>
                  <a:pt x="80465" y="206544"/>
                </a:lnTo>
                <a:lnTo>
                  <a:pt x="115190" y="212951"/>
                </a:lnTo>
                <a:lnTo>
                  <a:pt x="144398" y="230578"/>
                </a:lnTo>
                <a:lnTo>
                  <a:pt x="165701" y="257030"/>
                </a:lnTo>
                <a:lnTo>
                  <a:pt x="176713" y="289913"/>
                </a:lnTo>
                <a:lnTo>
                  <a:pt x="195674" y="289913"/>
                </a:lnTo>
                <a:lnTo>
                  <a:pt x="194782" y="283719"/>
                </a:lnTo>
                <a:lnTo>
                  <a:pt x="194304" y="277336"/>
                </a:lnTo>
                <a:lnTo>
                  <a:pt x="194304" y="270877"/>
                </a:lnTo>
                <a:lnTo>
                  <a:pt x="196866" y="245216"/>
                </a:lnTo>
                <a:lnTo>
                  <a:pt x="204391" y="221181"/>
                </a:lnTo>
                <a:lnTo>
                  <a:pt x="212594" y="206544"/>
                </a:lnTo>
                <a:close/>
              </a:path>
              <a:path w="409575" h="290195">
                <a:moveTo>
                  <a:pt x="395314" y="19375"/>
                </a:moveTo>
                <a:lnTo>
                  <a:pt x="366659" y="19375"/>
                </a:lnTo>
                <a:lnTo>
                  <a:pt x="367778" y="19463"/>
                </a:lnTo>
                <a:lnTo>
                  <a:pt x="374575" y="19764"/>
                </a:lnTo>
                <a:lnTo>
                  <a:pt x="377578" y="21699"/>
                </a:lnTo>
                <a:lnTo>
                  <a:pt x="386311" y="120775"/>
                </a:lnTo>
                <a:lnTo>
                  <a:pt x="37957" y="120775"/>
                </a:lnTo>
                <a:lnTo>
                  <a:pt x="14797" y="133911"/>
                </a:lnTo>
                <a:lnTo>
                  <a:pt x="1949" y="165517"/>
                </a:lnTo>
                <a:lnTo>
                  <a:pt x="0" y="203887"/>
                </a:lnTo>
                <a:lnTo>
                  <a:pt x="9535" y="237316"/>
                </a:lnTo>
                <a:lnTo>
                  <a:pt x="24182" y="224530"/>
                </a:lnTo>
                <a:lnTo>
                  <a:pt x="41179" y="214839"/>
                </a:lnTo>
                <a:lnTo>
                  <a:pt x="60086" y="208693"/>
                </a:lnTo>
                <a:lnTo>
                  <a:pt x="80465" y="206544"/>
                </a:lnTo>
                <a:lnTo>
                  <a:pt x="212594" y="206544"/>
                </a:lnTo>
                <a:lnTo>
                  <a:pt x="216642" y="199320"/>
                </a:lnTo>
                <a:lnTo>
                  <a:pt x="253285" y="165004"/>
                </a:lnTo>
                <a:lnTo>
                  <a:pt x="300410" y="147071"/>
                </a:lnTo>
                <a:lnTo>
                  <a:pt x="326476" y="144749"/>
                </a:lnTo>
                <a:lnTo>
                  <a:pt x="407908" y="144749"/>
                </a:lnTo>
                <a:lnTo>
                  <a:pt x="401437" y="71930"/>
                </a:lnTo>
                <a:lnTo>
                  <a:pt x="397871" y="31186"/>
                </a:lnTo>
                <a:lnTo>
                  <a:pt x="395314" y="19375"/>
                </a:lnTo>
                <a:close/>
              </a:path>
              <a:path w="409575" h="290195">
                <a:moveTo>
                  <a:pt x="407908" y="144749"/>
                </a:moveTo>
                <a:lnTo>
                  <a:pt x="326476" y="144749"/>
                </a:lnTo>
                <a:lnTo>
                  <a:pt x="344159" y="145811"/>
                </a:lnTo>
                <a:lnTo>
                  <a:pt x="361263" y="148950"/>
                </a:lnTo>
                <a:lnTo>
                  <a:pt x="377612" y="154094"/>
                </a:lnTo>
                <a:lnTo>
                  <a:pt x="393322" y="161310"/>
                </a:lnTo>
                <a:lnTo>
                  <a:pt x="395132" y="162629"/>
                </a:lnTo>
                <a:lnTo>
                  <a:pt x="397394" y="163320"/>
                </a:lnTo>
                <a:lnTo>
                  <a:pt x="405146" y="162629"/>
                </a:lnTo>
                <a:lnTo>
                  <a:pt x="409079" y="157930"/>
                </a:lnTo>
                <a:lnTo>
                  <a:pt x="407908" y="144749"/>
                </a:lnTo>
                <a:close/>
              </a:path>
              <a:path w="409575" h="290195">
                <a:moveTo>
                  <a:pt x="79812" y="58842"/>
                </a:moveTo>
                <a:lnTo>
                  <a:pt x="65563" y="58842"/>
                </a:lnTo>
                <a:lnTo>
                  <a:pt x="59745" y="64622"/>
                </a:lnTo>
                <a:lnTo>
                  <a:pt x="59745" y="120775"/>
                </a:lnTo>
                <a:lnTo>
                  <a:pt x="85642" y="120775"/>
                </a:lnTo>
                <a:lnTo>
                  <a:pt x="85642" y="64622"/>
                </a:lnTo>
                <a:lnTo>
                  <a:pt x="79812" y="58842"/>
                </a:lnTo>
                <a:close/>
              </a:path>
              <a:path w="409575" h="290195">
                <a:moveTo>
                  <a:pt x="371422" y="0"/>
                </a:moveTo>
                <a:lnTo>
                  <a:pt x="233382" y="0"/>
                </a:lnTo>
                <a:lnTo>
                  <a:pt x="223145" y="516"/>
                </a:lnTo>
                <a:lnTo>
                  <a:pt x="211517" y="4133"/>
                </a:lnTo>
                <a:lnTo>
                  <a:pt x="200829" y="13951"/>
                </a:lnTo>
                <a:lnTo>
                  <a:pt x="193412" y="33071"/>
                </a:lnTo>
                <a:lnTo>
                  <a:pt x="189843" y="50423"/>
                </a:lnTo>
                <a:lnTo>
                  <a:pt x="185188" y="72687"/>
                </a:lnTo>
                <a:lnTo>
                  <a:pt x="180043" y="97068"/>
                </a:lnTo>
                <a:lnTo>
                  <a:pt x="175005" y="120775"/>
                </a:lnTo>
                <a:lnTo>
                  <a:pt x="194782" y="120775"/>
                </a:lnTo>
                <a:lnTo>
                  <a:pt x="200010" y="96184"/>
                </a:lnTo>
                <a:lnTo>
                  <a:pt x="205118" y="71930"/>
                </a:lnTo>
                <a:lnTo>
                  <a:pt x="209457" y="51127"/>
                </a:lnTo>
                <a:lnTo>
                  <a:pt x="212373" y="36891"/>
                </a:lnTo>
                <a:lnTo>
                  <a:pt x="215622" y="26764"/>
                </a:lnTo>
                <a:lnTo>
                  <a:pt x="220130" y="21564"/>
                </a:lnTo>
                <a:lnTo>
                  <a:pt x="226012" y="19649"/>
                </a:lnTo>
                <a:lnTo>
                  <a:pt x="233382" y="19375"/>
                </a:lnTo>
                <a:lnTo>
                  <a:pt x="395314" y="19375"/>
                </a:lnTo>
                <a:lnTo>
                  <a:pt x="395035" y="18089"/>
                </a:lnTo>
                <a:lnTo>
                  <a:pt x="389858" y="9291"/>
                </a:lnTo>
                <a:lnTo>
                  <a:pt x="383262" y="3943"/>
                </a:lnTo>
                <a:lnTo>
                  <a:pt x="376171" y="1193"/>
                </a:lnTo>
                <a:lnTo>
                  <a:pt x="371422" y="0"/>
                </a:lnTo>
                <a:close/>
              </a:path>
              <a:path w="409575" h="290195">
                <a:moveTo>
                  <a:pt x="305845" y="19375"/>
                </a:moveTo>
                <a:lnTo>
                  <a:pt x="290314" y="19375"/>
                </a:lnTo>
                <a:lnTo>
                  <a:pt x="290314" y="120775"/>
                </a:lnTo>
                <a:lnTo>
                  <a:pt x="305845" y="120775"/>
                </a:lnTo>
                <a:lnTo>
                  <a:pt x="305845" y="19375"/>
                </a:lnTo>
                <a:close/>
              </a:path>
            </a:pathLst>
          </a:custGeom>
          <a:solidFill>
            <a:srgbClr val="FFFFFF"/>
          </a:solidFill>
        </p:spPr>
        <p:txBody>
          <a:bodyPr wrap="square" lIns="0" tIns="0" rIns="0" bIns="0" rtlCol="0"/>
          <a:lstStyle/>
          <a:p>
            <a:endParaRPr sz="1092"/>
          </a:p>
        </p:txBody>
      </p:sp>
      <p:sp>
        <p:nvSpPr>
          <p:cNvPr id="16" name="object 16"/>
          <p:cNvSpPr/>
          <p:nvPr/>
        </p:nvSpPr>
        <p:spPr>
          <a:xfrm>
            <a:off x="2861725" y="4485895"/>
            <a:ext cx="130316" cy="131336"/>
          </a:xfrm>
          <a:prstGeom prst="rect">
            <a:avLst/>
          </a:prstGeom>
          <a:blipFill>
            <a:blip r:embed="rId7" cstate="print"/>
            <a:stretch>
              <a:fillRect/>
            </a:stretch>
          </a:blipFill>
        </p:spPr>
        <p:txBody>
          <a:bodyPr wrap="square" lIns="0" tIns="0" rIns="0" bIns="0" rtlCol="0"/>
          <a:lstStyle/>
          <a:p>
            <a:endParaRPr sz="1092"/>
          </a:p>
        </p:txBody>
      </p:sp>
      <p:sp>
        <p:nvSpPr>
          <p:cNvPr id="17" name="object 17"/>
          <p:cNvSpPr/>
          <p:nvPr/>
        </p:nvSpPr>
        <p:spPr>
          <a:xfrm>
            <a:off x="3295302" y="4518793"/>
            <a:ext cx="135922" cy="240599"/>
          </a:xfrm>
          <a:prstGeom prst="rect">
            <a:avLst/>
          </a:prstGeom>
          <a:blipFill>
            <a:blip r:embed="rId8" cstate="print"/>
            <a:stretch>
              <a:fillRect/>
            </a:stretch>
          </a:blipFill>
        </p:spPr>
        <p:txBody>
          <a:bodyPr wrap="square" lIns="0" tIns="0" rIns="0" bIns="0" rtlCol="0"/>
          <a:lstStyle/>
          <a:p>
            <a:endParaRPr sz="1092"/>
          </a:p>
        </p:txBody>
      </p:sp>
      <p:sp>
        <p:nvSpPr>
          <p:cNvPr id="18" name="object 18"/>
          <p:cNvSpPr/>
          <p:nvPr/>
        </p:nvSpPr>
        <p:spPr>
          <a:xfrm>
            <a:off x="3383290" y="4468875"/>
            <a:ext cx="132462" cy="157491"/>
          </a:xfrm>
          <a:custGeom>
            <a:avLst/>
            <a:gdLst/>
            <a:ahLst/>
            <a:cxnLst/>
            <a:rect l="l" t="t" r="r" b="b"/>
            <a:pathLst>
              <a:path w="218439" h="259715">
                <a:moveTo>
                  <a:pt x="62661" y="132020"/>
                </a:moveTo>
                <a:lnTo>
                  <a:pt x="26499" y="144334"/>
                </a:lnTo>
                <a:lnTo>
                  <a:pt x="3018" y="177085"/>
                </a:lnTo>
                <a:lnTo>
                  <a:pt x="917" y="185899"/>
                </a:lnTo>
                <a:lnTo>
                  <a:pt x="477" y="188550"/>
                </a:lnTo>
                <a:lnTo>
                  <a:pt x="251" y="190674"/>
                </a:lnTo>
                <a:lnTo>
                  <a:pt x="89" y="193237"/>
                </a:lnTo>
                <a:lnTo>
                  <a:pt x="0" y="198276"/>
                </a:lnTo>
                <a:lnTo>
                  <a:pt x="138" y="200864"/>
                </a:lnTo>
                <a:lnTo>
                  <a:pt x="201" y="202535"/>
                </a:lnTo>
                <a:lnTo>
                  <a:pt x="15580" y="238622"/>
                </a:lnTo>
                <a:lnTo>
                  <a:pt x="23722" y="246262"/>
                </a:lnTo>
                <a:lnTo>
                  <a:pt x="26235" y="248197"/>
                </a:lnTo>
                <a:lnTo>
                  <a:pt x="62083" y="259266"/>
                </a:lnTo>
                <a:lnTo>
                  <a:pt x="72284" y="238538"/>
                </a:lnTo>
                <a:lnTo>
                  <a:pt x="86259" y="220520"/>
                </a:lnTo>
                <a:lnTo>
                  <a:pt x="103551" y="205874"/>
                </a:lnTo>
                <a:lnTo>
                  <a:pt x="123703" y="195260"/>
                </a:lnTo>
                <a:lnTo>
                  <a:pt x="123642" y="190674"/>
                </a:lnTo>
                <a:lnTo>
                  <a:pt x="102493" y="147475"/>
                </a:lnTo>
                <a:lnTo>
                  <a:pt x="103083" y="145402"/>
                </a:lnTo>
                <a:lnTo>
                  <a:pt x="103636" y="143329"/>
                </a:lnTo>
                <a:lnTo>
                  <a:pt x="104955" y="139358"/>
                </a:lnTo>
                <a:lnTo>
                  <a:pt x="105697" y="137498"/>
                </a:lnTo>
                <a:lnTo>
                  <a:pt x="106413" y="135601"/>
                </a:lnTo>
                <a:lnTo>
                  <a:pt x="107450" y="133641"/>
                </a:lnTo>
                <a:lnTo>
                  <a:pt x="74975" y="133641"/>
                </a:lnTo>
                <a:lnTo>
                  <a:pt x="68969" y="132384"/>
                </a:lnTo>
                <a:lnTo>
                  <a:pt x="62661" y="132020"/>
                </a:lnTo>
                <a:close/>
              </a:path>
              <a:path w="218439" h="259715">
                <a:moveTo>
                  <a:pt x="210940" y="0"/>
                </a:moveTo>
                <a:lnTo>
                  <a:pt x="161761" y="24340"/>
                </a:lnTo>
                <a:lnTo>
                  <a:pt x="128020" y="51720"/>
                </a:lnTo>
                <a:lnTo>
                  <a:pt x="99908" y="84099"/>
                </a:lnTo>
                <a:lnTo>
                  <a:pt x="79034" y="122559"/>
                </a:lnTo>
                <a:lnTo>
                  <a:pt x="77023" y="128087"/>
                </a:lnTo>
                <a:lnTo>
                  <a:pt x="76345" y="129934"/>
                </a:lnTo>
                <a:lnTo>
                  <a:pt x="75603" y="131744"/>
                </a:lnTo>
                <a:lnTo>
                  <a:pt x="74975" y="133641"/>
                </a:lnTo>
                <a:lnTo>
                  <a:pt x="107450" y="133641"/>
                </a:lnTo>
                <a:lnTo>
                  <a:pt x="124136" y="102091"/>
                </a:lnTo>
                <a:lnTo>
                  <a:pt x="148600" y="73855"/>
                </a:lnTo>
                <a:lnTo>
                  <a:pt x="177936" y="50092"/>
                </a:lnTo>
                <a:lnTo>
                  <a:pt x="210276" y="30004"/>
                </a:lnTo>
                <a:lnTo>
                  <a:pt x="218264" y="20062"/>
                </a:lnTo>
                <a:lnTo>
                  <a:pt x="217837" y="8227"/>
                </a:lnTo>
                <a:lnTo>
                  <a:pt x="210940" y="0"/>
                </a:lnTo>
                <a:close/>
              </a:path>
            </a:pathLst>
          </a:custGeom>
          <a:solidFill>
            <a:srgbClr val="FFFFFF"/>
          </a:solidFill>
        </p:spPr>
        <p:txBody>
          <a:bodyPr wrap="square" lIns="0" tIns="0" rIns="0" bIns="0" rtlCol="0"/>
          <a:lstStyle/>
          <a:p>
            <a:endParaRPr sz="1092"/>
          </a:p>
        </p:txBody>
      </p:sp>
      <p:sp>
        <p:nvSpPr>
          <p:cNvPr id="19" name="object 19"/>
          <p:cNvSpPr/>
          <p:nvPr/>
        </p:nvSpPr>
        <p:spPr>
          <a:xfrm>
            <a:off x="3465313" y="4500161"/>
            <a:ext cx="73404" cy="75478"/>
          </a:xfrm>
          <a:prstGeom prst="rect">
            <a:avLst/>
          </a:prstGeom>
          <a:blipFill>
            <a:blip r:embed="rId9" cstate="print"/>
            <a:stretch>
              <a:fillRect/>
            </a:stretch>
          </a:blipFill>
        </p:spPr>
        <p:txBody>
          <a:bodyPr wrap="square" lIns="0" tIns="0" rIns="0" bIns="0" rtlCol="0"/>
          <a:lstStyle/>
          <a:p>
            <a:endParaRPr sz="1092"/>
          </a:p>
        </p:txBody>
      </p:sp>
      <p:sp>
        <p:nvSpPr>
          <p:cNvPr id="20" name="object 20"/>
          <p:cNvSpPr/>
          <p:nvPr/>
        </p:nvSpPr>
        <p:spPr>
          <a:xfrm>
            <a:off x="3424533" y="4586821"/>
            <a:ext cx="122836" cy="182906"/>
          </a:xfrm>
          <a:custGeom>
            <a:avLst/>
            <a:gdLst/>
            <a:ahLst/>
            <a:cxnLst/>
            <a:rect l="l" t="t" r="r" b="b"/>
            <a:pathLst>
              <a:path w="202564" h="301625">
                <a:moveTo>
                  <a:pt x="119262" y="0"/>
                </a:moveTo>
                <a:lnTo>
                  <a:pt x="50017" y="15761"/>
                </a:lnTo>
                <a:lnTo>
                  <a:pt x="21404" y="43684"/>
                </a:lnTo>
                <a:lnTo>
                  <a:pt x="0" y="106948"/>
                </a:lnTo>
                <a:lnTo>
                  <a:pt x="4381" y="138190"/>
                </a:lnTo>
                <a:lnTo>
                  <a:pt x="18740" y="165339"/>
                </a:lnTo>
                <a:lnTo>
                  <a:pt x="12675" y="195871"/>
                </a:lnTo>
                <a:lnTo>
                  <a:pt x="31786" y="256209"/>
                </a:lnTo>
                <a:lnTo>
                  <a:pt x="90581" y="297858"/>
                </a:lnTo>
                <a:lnTo>
                  <a:pt x="127205" y="301045"/>
                </a:lnTo>
                <a:lnTo>
                  <a:pt x="161035" y="290497"/>
                </a:lnTo>
                <a:lnTo>
                  <a:pt x="174232" y="278736"/>
                </a:lnTo>
                <a:lnTo>
                  <a:pt x="123996" y="278736"/>
                </a:lnTo>
                <a:lnTo>
                  <a:pt x="95826" y="275817"/>
                </a:lnTo>
                <a:lnTo>
                  <a:pt x="68624" y="262140"/>
                </a:lnTo>
                <a:lnTo>
                  <a:pt x="49112" y="241967"/>
                </a:lnTo>
                <a:lnTo>
                  <a:pt x="37600" y="217919"/>
                </a:lnTo>
                <a:lnTo>
                  <a:pt x="34825" y="192545"/>
                </a:lnTo>
                <a:lnTo>
                  <a:pt x="41521" y="168392"/>
                </a:lnTo>
                <a:lnTo>
                  <a:pt x="42915" y="165678"/>
                </a:lnTo>
                <a:lnTo>
                  <a:pt x="44474" y="163140"/>
                </a:lnTo>
                <a:lnTo>
                  <a:pt x="46145" y="160803"/>
                </a:lnTo>
                <a:lnTo>
                  <a:pt x="65280" y="144016"/>
                </a:lnTo>
                <a:lnTo>
                  <a:pt x="31129" y="144016"/>
                </a:lnTo>
                <a:lnTo>
                  <a:pt x="23488" y="123980"/>
                </a:lnTo>
                <a:lnTo>
                  <a:pt x="22265" y="101659"/>
                </a:lnTo>
                <a:lnTo>
                  <a:pt x="27468" y="78745"/>
                </a:lnTo>
                <a:lnTo>
                  <a:pt x="39108" y="56928"/>
                </a:lnTo>
                <a:lnTo>
                  <a:pt x="61206" y="35083"/>
                </a:lnTo>
                <a:lnTo>
                  <a:pt x="87247" y="23190"/>
                </a:lnTo>
                <a:lnTo>
                  <a:pt x="114015" y="22041"/>
                </a:lnTo>
                <a:lnTo>
                  <a:pt x="158388" y="22041"/>
                </a:lnTo>
                <a:lnTo>
                  <a:pt x="151465" y="14081"/>
                </a:lnTo>
                <a:lnTo>
                  <a:pt x="119262" y="0"/>
                </a:lnTo>
                <a:close/>
              </a:path>
              <a:path w="202564" h="301625">
                <a:moveTo>
                  <a:pt x="170846" y="135495"/>
                </a:moveTo>
                <a:lnTo>
                  <a:pt x="92230" y="135495"/>
                </a:lnTo>
                <a:lnTo>
                  <a:pt x="120403" y="138417"/>
                </a:lnTo>
                <a:lnTo>
                  <a:pt x="147608" y="152095"/>
                </a:lnTo>
                <a:lnTo>
                  <a:pt x="168600" y="174439"/>
                </a:lnTo>
                <a:lnTo>
                  <a:pt x="179829" y="200964"/>
                </a:lnTo>
                <a:lnTo>
                  <a:pt x="180567" y="228389"/>
                </a:lnTo>
                <a:lnTo>
                  <a:pt x="170086" y="253433"/>
                </a:lnTo>
                <a:lnTo>
                  <a:pt x="149846" y="271180"/>
                </a:lnTo>
                <a:lnTo>
                  <a:pt x="123996" y="278736"/>
                </a:lnTo>
                <a:lnTo>
                  <a:pt x="174232" y="278736"/>
                </a:lnTo>
                <a:lnTo>
                  <a:pt x="187778" y="266664"/>
                </a:lnTo>
                <a:lnTo>
                  <a:pt x="201513" y="235742"/>
                </a:lnTo>
                <a:lnTo>
                  <a:pt x="202468" y="202057"/>
                </a:lnTo>
                <a:lnTo>
                  <a:pt x="191363" y="169131"/>
                </a:lnTo>
                <a:lnTo>
                  <a:pt x="168918" y="140485"/>
                </a:lnTo>
                <a:lnTo>
                  <a:pt x="170846" y="135495"/>
                </a:lnTo>
                <a:close/>
              </a:path>
              <a:path w="202564" h="301625">
                <a:moveTo>
                  <a:pt x="98742" y="112729"/>
                </a:moveTo>
                <a:lnTo>
                  <a:pt x="81427" y="114363"/>
                </a:lnTo>
                <a:lnTo>
                  <a:pt x="80309" y="114538"/>
                </a:lnTo>
                <a:lnTo>
                  <a:pt x="77394" y="115167"/>
                </a:lnTo>
                <a:lnTo>
                  <a:pt x="72883" y="116436"/>
                </a:lnTo>
                <a:lnTo>
                  <a:pt x="71916" y="116649"/>
                </a:lnTo>
                <a:lnTo>
                  <a:pt x="68737" y="117655"/>
                </a:lnTo>
                <a:lnTo>
                  <a:pt x="66538" y="118496"/>
                </a:lnTo>
                <a:lnTo>
                  <a:pt x="63924" y="119552"/>
                </a:lnTo>
                <a:lnTo>
                  <a:pt x="63472" y="119690"/>
                </a:lnTo>
                <a:lnTo>
                  <a:pt x="60456" y="120984"/>
                </a:lnTo>
                <a:lnTo>
                  <a:pt x="57918" y="122228"/>
                </a:lnTo>
                <a:lnTo>
                  <a:pt x="54756" y="123980"/>
                </a:lnTo>
                <a:lnTo>
                  <a:pt x="54124" y="124415"/>
                </a:lnTo>
                <a:lnTo>
                  <a:pt x="49952" y="126903"/>
                </a:lnTo>
                <a:lnTo>
                  <a:pt x="47414" y="128674"/>
                </a:lnTo>
                <a:lnTo>
                  <a:pt x="46597" y="129340"/>
                </a:lnTo>
                <a:lnTo>
                  <a:pt x="42915" y="132130"/>
                </a:lnTo>
                <a:lnTo>
                  <a:pt x="40679" y="134052"/>
                </a:lnTo>
                <a:lnTo>
                  <a:pt x="38995" y="135660"/>
                </a:lnTo>
                <a:lnTo>
                  <a:pt x="37751" y="136816"/>
                </a:lnTo>
                <a:lnTo>
                  <a:pt x="36520" y="138023"/>
                </a:lnTo>
                <a:lnTo>
                  <a:pt x="34509" y="140159"/>
                </a:lnTo>
                <a:lnTo>
                  <a:pt x="32336" y="142697"/>
                </a:lnTo>
                <a:lnTo>
                  <a:pt x="31695" y="143312"/>
                </a:lnTo>
                <a:lnTo>
                  <a:pt x="31129" y="144016"/>
                </a:lnTo>
                <a:lnTo>
                  <a:pt x="65280" y="144016"/>
                </a:lnTo>
                <a:lnTo>
                  <a:pt x="66380" y="143050"/>
                </a:lnTo>
                <a:lnTo>
                  <a:pt x="92230" y="135495"/>
                </a:lnTo>
                <a:lnTo>
                  <a:pt x="170846" y="135495"/>
                </a:lnTo>
                <a:lnTo>
                  <a:pt x="174022" y="127279"/>
                </a:lnTo>
                <a:lnTo>
                  <a:pt x="151076" y="127279"/>
                </a:lnTo>
                <a:lnTo>
                  <a:pt x="149254" y="126199"/>
                </a:lnTo>
                <a:lnTo>
                  <a:pt x="144843" y="123937"/>
                </a:lnTo>
                <a:lnTo>
                  <a:pt x="144165" y="123510"/>
                </a:lnTo>
                <a:lnTo>
                  <a:pt x="140647" y="121801"/>
                </a:lnTo>
                <a:lnTo>
                  <a:pt x="137819" y="120570"/>
                </a:lnTo>
                <a:lnTo>
                  <a:pt x="134201" y="119175"/>
                </a:lnTo>
                <a:lnTo>
                  <a:pt x="133434" y="118961"/>
                </a:lnTo>
                <a:lnTo>
                  <a:pt x="130557" y="117931"/>
                </a:lnTo>
                <a:lnTo>
                  <a:pt x="128446" y="117202"/>
                </a:lnTo>
                <a:lnTo>
                  <a:pt x="125217" y="116285"/>
                </a:lnTo>
                <a:lnTo>
                  <a:pt x="124123" y="116046"/>
                </a:lnTo>
                <a:lnTo>
                  <a:pt x="119386" y="114865"/>
                </a:lnTo>
                <a:lnTo>
                  <a:pt x="101670" y="112754"/>
                </a:lnTo>
                <a:lnTo>
                  <a:pt x="98742" y="112729"/>
                </a:lnTo>
                <a:close/>
              </a:path>
              <a:path w="202564" h="301625">
                <a:moveTo>
                  <a:pt x="158388" y="22041"/>
                </a:moveTo>
                <a:lnTo>
                  <a:pt x="114015" y="22041"/>
                </a:lnTo>
                <a:lnTo>
                  <a:pt x="138297" y="32426"/>
                </a:lnTo>
                <a:lnTo>
                  <a:pt x="154288" y="50941"/>
                </a:lnTo>
                <a:lnTo>
                  <a:pt x="161866" y="74655"/>
                </a:lnTo>
                <a:lnTo>
                  <a:pt x="160854" y="100968"/>
                </a:lnTo>
                <a:lnTo>
                  <a:pt x="151076" y="127279"/>
                </a:lnTo>
                <a:lnTo>
                  <a:pt x="174022" y="127279"/>
                </a:lnTo>
                <a:lnTo>
                  <a:pt x="182277" y="105919"/>
                </a:lnTo>
                <a:lnTo>
                  <a:pt x="183619" y="70936"/>
                </a:lnTo>
                <a:lnTo>
                  <a:pt x="173247" y="39127"/>
                </a:lnTo>
                <a:lnTo>
                  <a:pt x="158388" y="22041"/>
                </a:lnTo>
                <a:close/>
              </a:path>
            </a:pathLst>
          </a:custGeom>
          <a:solidFill>
            <a:srgbClr val="FFFFFF"/>
          </a:solidFill>
        </p:spPr>
        <p:txBody>
          <a:bodyPr wrap="square" lIns="0" tIns="0" rIns="0" bIns="0" rtlCol="0"/>
          <a:lstStyle/>
          <a:p>
            <a:endParaRPr sz="1092"/>
          </a:p>
        </p:txBody>
      </p:sp>
      <p:sp>
        <p:nvSpPr>
          <p:cNvPr id="21" name="object 21"/>
          <p:cNvSpPr/>
          <p:nvPr/>
        </p:nvSpPr>
        <p:spPr>
          <a:xfrm>
            <a:off x="3479587" y="4611932"/>
            <a:ext cx="30420" cy="26569"/>
          </a:xfrm>
          <a:custGeom>
            <a:avLst/>
            <a:gdLst/>
            <a:ahLst/>
            <a:cxnLst/>
            <a:rect l="l" t="t" r="r" b="b"/>
            <a:pathLst>
              <a:path w="50164" h="43815">
                <a:moveTo>
                  <a:pt x="21825" y="0"/>
                </a:moveTo>
                <a:lnTo>
                  <a:pt x="0" y="3618"/>
                </a:lnTo>
                <a:lnTo>
                  <a:pt x="1608" y="14776"/>
                </a:lnTo>
                <a:lnTo>
                  <a:pt x="3246" y="21408"/>
                </a:lnTo>
                <a:lnTo>
                  <a:pt x="32475" y="43256"/>
                </a:lnTo>
                <a:lnTo>
                  <a:pt x="39165" y="42846"/>
                </a:lnTo>
                <a:lnTo>
                  <a:pt x="50084" y="41037"/>
                </a:lnTo>
                <a:lnTo>
                  <a:pt x="47269" y="21511"/>
                </a:lnTo>
                <a:lnTo>
                  <a:pt x="29929" y="21511"/>
                </a:lnTo>
                <a:lnTo>
                  <a:pt x="24325" y="17314"/>
                </a:lnTo>
                <a:lnTo>
                  <a:pt x="21825" y="0"/>
                </a:lnTo>
                <a:close/>
              </a:path>
              <a:path w="50164" h="43815">
                <a:moveTo>
                  <a:pt x="46867" y="18721"/>
                </a:moveTo>
                <a:lnTo>
                  <a:pt x="29929" y="21511"/>
                </a:lnTo>
                <a:lnTo>
                  <a:pt x="47269" y="21511"/>
                </a:lnTo>
                <a:lnTo>
                  <a:pt x="46867" y="18721"/>
                </a:lnTo>
                <a:close/>
              </a:path>
            </a:pathLst>
          </a:custGeom>
          <a:solidFill>
            <a:srgbClr val="FFFFFF"/>
          </a:solidFill>
        </p:spPr>
        <p:txBody>
          <a:bodyPr wrap="square" lIns="0" tIns="0" rIns="0" bIns="0" rtlCol="0"/>
          <a:lstStyle/>
          <a:p>
            <a:endParaRPr sz="1092"/>
          </a:p>
        </p:txBody>
      </p:sp>
      <p:sp>
        <p:nvSpPr>
          <p:cNvPr id="22" name="object 22"/>
          <p:cNvSpPr/>
          <p:nvPr/>
        </p:nvSpPr>
        <p:spPr>
          <a:xfrm>
            <a:off x="3497079" y="4711075"/>
            <a:ext cx="25799" cy="31575"/>
          </a:xfrm>
          <a:custGeom>
            <a:avLst/>
            <a:gdLst/>
            <a:ahLst/>
            <a:cxnLst/>
            <a:rect l="l" t="t" r="r" b="b"/>
            <a:pathLst>
              <a:path w="42545" h="52070">
                <a:moveTo>
                  <a:pt x="38838" y="0"/>
                </a:moveTo>
                <a:lnTo>
                  <a:pt x="706" y="27264"/>
                </a:lnTo>
                <a:lnTo>
                  <a:pt x="0" y="40710"/>
                </a:lnTo>
                <a:lnTo>
                  <a:pt x="1595" y="51881"/>
                </a:lnTo>
                <a:lnTo>
                  <a:pt x="23433" y="48262"/>
                </a:lnTo>
                <a:lnTo>
                  <a:pt x="20945" y="30935"/>
                </a:lnTo>
                <a:lnTo>
                  <a:pt x="25117" y="25117"/>
                </a:lnTo>
                <a:lnTo>
                  <a:pt x="42055" y="22315"/>
                </a:lnTo>
                <a:lnTo>
                  <a:pt x="38838" y="0"/>
                </a:lnTo>
                <a:close/>
              </a:path>
            </a:pathLst>
          </a:custGeom>
          <a:solidFill>
            <a:srgbClr val="FFFFFF"/>
          </a:solidFill>
        </p:spPr>
        <p:txBody>
          <a:bodyPr wrap="square" lIns="0" tIns="0" rIns="0" bIns="0" rtlCol="0"/>
          <a:lstStyle/>
          <a:p>
            <a:endParaRPr sz="1092"/>
          </a:p>
        </p:txBody>
      </p:sp>
      <p:sp>
        <p:nvSpPr>
          <p:cNvPr id="23" name="object 23"/>
          <p:cNvSpPr/>
          <p:nvPr/>
        </p:nvSpPr>
        <p:spPr>
          <a:xfrm>
            <a:off x="3909001" y="4483936"/>
            <a:ext cx="160957" cy="305741"/>
          </a:xfrm>
          <a:custGeom>
            <a:avLst/>
            <a:gdLst/>
            <a:ahLst/>
            <a:cxnLst/>
            <a:rect l="l" t="t" r="r" b="b"/>
            <a:pathLst>
              <a:path w="265429" h="504190">
                <a:moveTo>
                  <a:pt x="77896" y="27"/>
                </a:moveTo>
                <a:lnTo>
                  <a:pt x="17326" y="104175"/>
                </a:lnTo>
                <a:lnTo>
                  <a:pt x="5030" y="142619"/>
                </a:lnTo>
                <a:lnTo>
                  <a:pt x="0" y="182530"/>
                </a:lnTo>
                <a:lnTo>
                  <a:pt x="0" y="448357"/>
                </a:lnTo>
                <a:lnTo>
                  <a:pt x="4645" y="469914"/>
                </a:lnTo>
                <a:lnTo>
                  <a:pt x="17309" y="487533"/>
                </a:lnTo>
                <a:lnTo>
                  <a:pt x="36083" y="499420"/>
                </a:lnTo>
                <a:lnTo>
                  <a:pt x="59055" y="503781"/>
                </a:lnTo>
                <a:lnTo>
                  <a:pt x="207989" y="503781"/>
                </a:lnTo>
                <a:lnTo>
                  <a:pt x="223762" y="502497"/>
                </a:lnTo>
                <a:lnTo>
                  <a:pt x="239914" y="497580"/>
                </a:lnTo>
                <a:lnTo>
                  <a:pt x="253997" y="487433"/>
                </a:lnTo>
                <a:lnTo>
                  <a:pt x="263564" y="470459"/>
                </a:lnTo>
                <a:lnTo>
                  <a:pt x="251980" y="468486"/>
                </a:lnTo>
                <a:lnTo>
                  <a:pt x="221434" y="468486"/>
                </a:lnTo>
                <a:lnTo>
                  <a:pt x="215025" y="466526"/>
                </a:lnTo>
                <a:lnTo>
                  <a:pt x="59055" y="466526"/>
                </a:lnTo>
                <a:lnTo>
                  <a:pt x="50666" y="465072"/>
                </a:lnTo>
                <a:lnTo>
                  <a:pt x="43726" y="461136"/>
                </a:lnTo>
                <a:lnTo>
                  <a:pt x="39000" y="455352"/>
                </a:lnTo>
                <a:lnTo>
                  <a:pt x="37255" y="448357"/>
                </a:lnTo>
                <a:lnTo>
                  <a:pt x="37255" y="182530"/>
                </a:lnTo>
                <a:lnTo>
                  <a:pt x="45869" y="133813"/>
                </a:lnTo>
                <a:lnTo>
                  <a:pt x="94200" y="26397"/>
                </a:lnTo>
                <a:lnTo>
                  <a:pt x="95920" y="19230"/>
                </a:lnTo>
                <a:lnTo>
                  <a:pt x="94776" y="12195"/>
                </a:lnTo>
                <a:lnTo>
                  <a:pt x="91067" y="6098"/>
                </a:lnTo>
                <a:lnTo>
                  <a:pt x="85090" y="1744"/>
                </a:lnTo>
                <a:lnTo>
                  <a:pt x="77896" y="27"/>
                </a:lnTo>
                <a:close/>
              </a:path>
              <a:path w="265429" h="504190">
                <a:moveTo>
                  <a:pt x="225417" y="463963"/>
                </a:moveTo>
                <a:lnTo>
                  <a:pt x="221434" y="468486"/>
                </a:lnTo>
                <a:lnTo>
                  <a:pt x="251980" y="468486"/>
                </a:lnTo>
                <a:lnTo>
                  <a:pt x="225417" y="463963"/>
                </a:lnTo>
                <a:close/>
              </a:path>
              <a:path w="265429" h="504190">
                <a:moveTo>
                  <a:pt x="192790" y="0"/>
                </a:moveTo>
                <a:lnTo>
                  <a:pt x="185548" y="1543"/>
                </a:lnTo>
                <a:lnTo>
                  <a:pt x="179501" y="5789"/>
                </a:lnTo>
                <a:lnTo>
                  <a:pt x="175667" y="11807"/>
                </a:lnTo>
                <a:lnTo>
                  <a:pt x="174361" y="18822"/>
                </a:lnTo>
                <a:lnTo>
                  <a:pt x="175898" y="26058"/>
                </a:lnTo>
                <a:lnTo>
                  <a:pt x="216458" y="119039"/>
                </a:lnTo>
                <a:lnTo>
                  <a:pt x="219727" y="125770"/>
                </a:lnTo>
                <a:lnTo>
                  <a:pt x="222731" y="131694"/>
                </a:lnTo>
                <a:lnTo>
                  <a:pt x="225353" y="138421"/>
                </a:lnTo>
                <a:lnTo>
                  <a:pt x="227477" y="147562"/>
                </a:lnTo>
                <a:lnTo>
                  <a:pt x="265235" y="147562"/>
                </a:lnTo>
                <a:lnTo>
                  <a:pt x="263851" y="134080"/>
                </a:lnTo>
                <a:lnTo>
                  <a:pt x="260321" y="123602"/>
                </a:lnTo>
                <a:lnTo>
                  <a:pt x="255582" y="114256"/>
                </a:lnTo>
                <a:lnTo>
                  <a:pt x="250528" y="104074"/>
                </a:lnTo>
                <a:lnTo>
                  <a:pt x="210062" y="11193"/>
                </a:lnTo>
                <a:lnTo>
                  <a:pt x="205838" y="5125"/>
                </a:lnTo>
                <a:lnTo>
                  <a:pt x="199817" y="1294"/>
                </a:lnTo>
                <a:lnTo>
                  <a:pt x="192790" y="0"/>
                </a:lnTo>
                <a:close/>
              </a:path>
            </a:pathLst>
          </a:custGeom>
          <a:solidFill>
            <a:srgbClr val="FFFFFF"/>
          </a:solidFill>
        </p:spPr>
        <p:txBody>
          <a:bodyPr wrap="square" lIns="0" tIns="0" rIns="0" bIns="0" rtlCol="0"/>
          <a:lstStyle/>
          <a:p>
            <a:endParaRPr sz="1092"/>
          </a:p>
        </p:txBody>
      </p:sp>
      <p:sp>
        <p:nvSpPr>
          <p:cNvPr id="24" name="object 24"/>
          <p:cNvSpPr/>
          <p:nvPr/>
        </p:nvSpPr>
        <p:spPr>
          <a:xfrm>
            <a:off x="3939885" y="4452550"/>
            <a:ext cx="102427" cy="22719"/>
          </a:xfrm>
          <a:custGeom>
            <a:avLst/>
            <a:gdLst/>
            <a:ahLst/>
            <a:cxnLst/>
            <a:rect l="l" t="t" r="r" b="b"/>
            <a:pathLst>
              <a:path w="168909" h="37465">
                <a:moveTo>
                  <a:pt x="149976" y="0"/>
                </a:moveTo>
                <a:lnTo>
                  <a:pt x="18608" y="0"/>
                </a:lnTo>
                <a:lnTo>
                  <a:pt x="11365" y="1460"/>
                </a:lnTo>
                <a:lnTo>
                  <a:pt x="5450" y="5445"/>
                </a:lnTo>
                <a:lnTo>
                  <a:pt x="1462" y="11359"/>
                </a:lnTo>
                <a:lnTo>
                  <a:pt x="0" y="18608"/>
                </a:lnTo>
                <a:lnTo>
                  <a:pt x="1462" y="25850"/>
                </a:lnTo>
                <a:lnTo>
                  <a:pt x="5450" y="31761"/>
                </a:lnTo>
                <a:lnTo>
                  <a:pt x="11365" y="35744"/>
                </a:lnTo>
                <a:lnTo>
                  <a:pt x="18608" y="37205"/>
                </a:lnTo>
                <a:lnTo>
                  <a:pt x="149976" y="37205"/>
                </a:lnTo>
                <a:lnTo>
                  <a:pt x="157225" y="35744"/>
                </a:lnTo>
                <a:lnTo>
                  <a:pt x="163140" y="31761"/>
                </a:lnTo>
                <a:lnTo>
                  <a:pt x="167124" y="25850"/>
                </a:lnTo>
                <a:lnTo>
                  <a:pt x="168585" y="18608"/>
                </a:lnTo>
                <a:lnTo>
                  <a:pt x="167124" y="11359"/>
                </a:lnTo>
                <a:lnTo>
                  <a:pt x="163140" y="5445"/>
                </a:lnTo>
                <a:lnTo>
                  <a:pt x="157225" y="1460"/>
                </a:lnTo>
                <a:lnTo>
                  <a:pt x="149976" y="0"/>
                </a:lnTo>
                <a:close/>
              </a:path>
            </a:pathLst>
          </a:custGeom>
          <a:solidFill>
            <a:srgbClr val="FFFFFF"/>
          </a:solidFill>
        </p:spPr>
        <p:txBody>
          <a:bodyPr wrap="square" lIns="0" tIns="0" rIns="0" bIns="0" rtlCol="0"/>
          <a:lstStyle/>
          <a:p>
            <a:endParaRPr sz="1092"/>
          </a:p>
        </p:txBody>
      </p:sp>
      <p:sp>
        <p:nvSpPr>
          <p:cNvPr id="25" name="object 25"/>
          <p:cNvSpPr/>
          <p:nvPr/>
        </p:nvSpPr>
        <p:spPr>
          <a:xfrm>
            <a:off x="4005355" y="4706229"/>
            <a:ext cx="119991" cy="56529"/>
          </a:xfrm>
          <a:prstGeom prst="rect">
            <a:avLst/>
          </a:prstGeom>
          <a:blipFill>
            <a:blip r:embed="rId10" cstate="print"/>
            <a:stretch>
              <a:fillRect/>
            </a:stretch>
          </a:blipFill>
        </p:spPr>
        <p:txBody>
          <a:bodyPr wrap="square" lIns="0" tIns="0" rIns="0" bIns="0" rtlCol="0"/>
          <a:lstStyle/>
          <a:p>
            <a:endParaRPr sz="1092"/>
          </a:p>
        </p:txBody>
      </p:sp>
      <p:sp>
        <p:nvSpPr>
          <p:cNvPr id="26" name="object 26"/>
          <p:cNvSpPr/>
          <p:nvPr/>
        </p:nvSpPr>
        <p:spPr>
          <a:xfrm>
            <a:off x="3936559" y="4552571"/>
            <a:ext cx="257608" cy="155951"/>
          </a:xfrm>
          <a:custGeom>
            <a:avLst/>
            <a:gdLst/>
            <a:ahLst/>
            <a:cxnLst/>
            <a:rect l="l" t="t" r="r" b="b"/>
            <a:pathLst>
              <a:path w="424815" h="257175">
                <a:moveTo>
                  <a:pt x="11412" y="42105"/>
                </a:moveTo>
                <a:lnTo>
                  <a:pt x="6363" y="53428"/>
                </a:lnTo>
                <a:lnTo>
                  <a:pt x="2226" y="64869"/>
                </a:lnTo>
                <a:lnTo>
                  <a:pt x="0" y="77970"/>
                </a:lnTo>
                <a:lnTo>
                  <a:pt x="1132" y="91908"/>
                </a:lnTo>
                <a:lnTo>
                  <a:pt x="38989" y="129825"/>
                </a:lnTo>
                <a:lnTo>
                  <a:pt x="74890" y="138328"/>
                </a:lnTo>
                <a:lnTo>
                  <a:pt x="74664" y="141407"/>
                </a:lnTo>
                <a:lnTo>
                  <a:pt x="79293" y="187742"/>
                </a:lnTo>
                <a:lnTo>
                  <a:pt x="93188" y="228552"/>
                </a:lnTo>
                <a:lnTo>
                  <a:pt x="95518" y="234861"/>
                </a:lnTo>
                <a:lnTo>
                  <a:pt x="97887" y="241483"/>
                </a:lnTo>
                <a:lnTo>
                  <a:pt x="102119" y="253914"/>
                </a:lnTo>
                <a:lnTo>
                  <a:pt x="103061" y="256603"/>
                </a:lnTo>
                <a:lnTo>
                  <a:pt x="125959" y="245447"/>
                </a:lnTo>
                <a:lnTo>
                  <a:pt x="152359" y="237171"/>
                </a:lnTo>
                <a:lnTo>
                  <a:pt x="181442" y="232025"/>
                </a:lnTo>
                <a:lnTo>
                  <a:pt x="212390" y="230254"/>
                </a:lnTo>
                <a:lnTo>
                  <a:pt x="330963" y="230254"/>
                </a:lnTo>
                <a:lnTo>
                  <a:pt x="333881" y="222451"/>
                </a:lnTo>
                <a:lnTo>
                  <a:pt x="340291" y="204949"/>
                </a:lnTo>
                <a:lnTo>
                  <a:pt x="345487" y="187742"/>
                </a:lnTo>
                <a:lnTo>
                  <a:pt x="348970" y="169218"/>
                </a:lnTo>
                <a:lnTo>
                  <a:pt x="348997" y="168748"/>
                </a:lnTo>
                <a:lnTo>
                  <a:pt x="245913" y="168748"/>
                </a:lnTo>
                <a:lnTo>
                  <a:pt x="245777" y="168610"/>
                </a:lnTo>
                <a:lnTo>
                  <a:pt x="159893" y="168610"/>
                </a:lnTo>
                <a:lnTo>
                  <a:pt x="152341" y="160996"/>
                </a:lnTo>
                <a:lnTo>
                  <a:pt x="152328" y="141872"/>
                </a:lnTo>
                <a:lnTo>
                  <a:pt x="159893" y="134257"/>
                </a:lnTo>
                <a:lnTo>
                  <a:pt x="245777" y="134257"/>
                </a:lnTo>
                <a:lnTo>
                  <a:pt x="245913" y="134119"/>
                </a:lnTo>
                <a:lnTo>
                  <a:pt x="371475" y="134119"/>
                </a:lnTo>
                <a:lnTo>
                  <a:pt x="385786" y="129825"/>
                </a:lnTo>
                <a:lnTo>
                  <a:pt x="403730" y="120284"/>
                </a:lnTo>
                <a:lnTo>
                  <a:pt x="417716" y="105885"/>
                </a:lnTo>
                <a:lnTo>
                  <a:pt x="423647" y="91908"/>
                </a:lnTo>
                <a:lnTo>
                  <a:pt x="424780" y="77970"/>
                </a:lnTo>
                <a:lnTo>
                  <a:pt x="423823" y="72337"/>
                </a:lnTo>
                <a:lnTo>
                  <a:pt x="107597" y="72337"/>
                </a:lnTo>
                <a:lnTo>
                  <a:pt x="47220" y="53401"/>
                </a:lnTo>
                <a:lnTo>
                  <a:pt x="11412" y="42105"/>
                </a:lnTo>
                <a:close/>
              </a:path>
              <a:path w="424815" h="257175">
                <a:moveTo>
                  <a:pt x="330963" y="230254"/>
                </a:moveTo>
                <a:lnTo>
                  <a:pt x="212390" y="230254"/>
                </a:lnTo>
                <a:lnTo>
                  <a:pt x="243338" y="232025"/>
                </a:lnTo>
                <a:lnTo>
                  <a:pt x="272421" y="237171"/>
                </a:lnTo>
                <a:lnTo>
                  <a:pt x="298821" y="245447"/>
                </a:lnTo>
                <a:lnTo>
                  <a:pt x="321718" y="256603"/>
                </a:lnTo>
                <a:lnTo>
                  <a:pt x="322661" y="253914"/>
                </a:lnTo>
                <a:lnTo>
                  <a:pt x="326893" y="241483"/>
                </a:lnTo>
                <a:lnTo>
                  <a:pt x="329262" y="234861"/>
                </a:lnTo>
                <a:lnTo>
                  <a:pt x="330963" y="230254"/>
                </a:lnTo>
                <a:close/>
              </a:path>
              <a:path w="424815" h="257175">
                <a:moveTo>
                  <a:pt x="371475" y="134119"/>
                </a:moveTo>
                <a:lnTo>
                  <a:pt x="264836" y="134119"/>
                </a:lnTo>
                <a:lnTo>
                  <a:pt x="272501" y="141872"/>
                </a:lnTo>
                <a:lnTo>
                  <a:pt x="272501" y="160996"/>
                </a:lnTo>
                <a:lnTo>
                  <a:pt x="264836" y="168748"/>
                </a:lnTo>
                <a:lnTo>
                  <a:pt x="348997" y="168748"/>
                </a:lnTo>
                <a:lnTo>
                  <a:pt x="350241" y="147765"/>
                </a:lnTo>
                <a:lnTo>
                  <a:pt x="350116" y="141407"/>
                </a:lnTo>
                <a:lnTo>
                  <a:pt x="349889" y="138328"/>
                </a:lnTo>
                <a:lnTo>
                  <a:pt x="366850" y="135507"/>
                </a:lnTo>
                <a:lnTo>
                  <a:pt x="371475" y="134119"/>
                </a:lnTo>
                <a:close/>
              </a:path>
              <a:path w="424815" h="257175">
                <a:moveTo>
                  <a:pt x="245777" y="134257"/>
                </a:moveTo>
                <a:lnTo>
                  <a:pt x="178653" y="134257"/>
                </a:lnTo>
                <a:lnTo>
                  <a:pt x="186217" y="141872"/>
                </a:lnTo>
                <a:lnTo>
                  <a:pt x="186205" y="160996"/>
                </a:lnTo>
                <a:lnTo>
                  <a:pt x="178653" y="168610"/>
                </a:lnTo>
                <a:lnTo>
                  <a:pt x="245777" y="168610"/>
                </a:lnTo>
                <a:lnTo>
                  <a:pt x="238236" y="160996"/>
                </a:lnTo>
                <a:lnTo>
                  <a:pt x="238236" y="141872"/>
                </a:lnTo>
                <a:lnTo>
                  <a:pt x="245777" y="134257"/>
                </a:lnTo>
                <a:close/>
              </a:path>
              <a:path w="424815" h="257175">
                <a:moveTo>
                  <a:pt x="154942" y="0"/>
                </a:moveTo>
                <a:lnTo>
                  <a:pt x="127224" y="0"/>
                </a:lnTo>
                <a:lnTo>
                  <a:pt x="128049" y="18145"/>
                </a:lnTo>
                <a:lnTo>
                  <a:pt x="130236" y="33445"/>
                </a:lnTo>
                <a:lnTo>
                  <a:pt x="133352" y="46054"/>
                </a:lnTo>
                <a:lnTo>
                  <a:pt x="136962" y="56128"/>
                </a:lnTo>
                <a:lnTo>
                  <a:pt x="133243" y="57522"/>
                </a:lnTo>
                <a:lnTo>
                  <a:pt x="129574" y="59068"/>
                </a:lnTo>
                <a:lnTo>
                  <a:pt x="119233" y="64119"/>
                </a:lnTo>
                <a:lnTo>
                  <a:pt x="113088" y="67964"/>
                </a:lnTo>
                <a:lnTo>
                  <a:pt x="107597" y="72337"/>
                </a:lnTo>
                <a:lnTo>
                  <a:pt x="317170" y="72337"/>
                </a:lnTo>
                <a:lnTo>
                  <a:pt x="287818" y="56128"/>
                </a:lnTo>
                <a:lnTo>
                  <a:pt x="290407" y="48903"/>
                </a:lnTo>
                <a:lnTo>
                  <a:pt x="164052" y="48903"/>
                </a:lnTo>
                <a:lnTo>
                  <a:pt x="161049" y="41705"/>
                </a:lnTo>
                <a:lnTo>
                  <a:pt x="158093" y="31326"/>
                </a:lnTo>
                <a:lnTo>
                  <a:pt x="155839" y="17509"/>
                </a:lnTo>
                <a:lnTo>
                  <a:pt x="154942" y="0"/>
                </a:lnTo>
                <a:close/>
              </a:path>
              <a:path w="424815" h="257175">
                <a:moveTo>
                  <a:pt x="413368" y="42105"/>
                </a:moveTo>
                <a:lnTo>
                  <a:pt x="377473" y="53428"/>
                </a:lnTo>
                <a:lnTo>
                  <a:pt x="317170" y="72337"/>
                </a:lnTo>
                <a:lnTo>
                  <a:pt x="423823" y="72337"/>
                </a:lnTo>
                <a:lnTo>
                  <a:pt x="422554" y="64869"/>
                </a:lnTo>
                <a:lnTo>
                  <a:pt x="418407" y="53401"/>
                </a:lnTo>
                <a:lnTo>
                  <a:pt x="413368" y="42105"/>
                </a:lnTo>
                <a:close/>
              </a:path>
              <a:path w="424815" h="257175">
                <a:moveTo>
                  <a:pt x="212390" y="45196"/>
                </a:moveTo>
                <a:lnTo>
                  <a:pt x="201627" y="45330"/>
                </a:lnTo>
                <a:lnTo>
                  <a:pt x="189781" y="45862"/>
                </a:lnTo>
                <a:lnTo>
                  <a:pt x="177155" y="46988"/>
                </a:lnTo>
                <a:lnTo>
                  <a:pt x="164052" y="48903"/>
                </a:lnTo>
                <a:lnTo>
                  <a:pt x="260677" y="48903"/>
                </a:lnTo>
                <a:lnTo>
                  <a:pt x="247586" y="46988"/>
                </a:lnTo>
                <a:lnTo>
                  <a:pt x="234974" y="45862"/>
                </a:lnTo>
                <a:lnTo>
                  <a:pt x="223142" y="45330"/>
                </a:lnTo>
                <a:lnTo>
                  <a:pt x="212390" y="45196"/>
                </a:lnTo>
                <a:close/>
              </a:path>
              <a:path w="424815" h="257175">
                <a:moveTo>
                  <a:pt x="297556" y="0"/>
                </a:moveTo>
                <a:lnTo>
                  <a:pt x="269837" y="0"/>
                </a:lnTo>
                <a:lnTo>
                  <a:pt x="269235" y="14373"/>
                </a:lnTo>
                <a:lnTo>
                  <a:pt x="267686" y="26232"/>
                </a:lnTo>
                <a:lnTo>
                  <a:pt x="260677" y="48903"/>
                </a:lnTo>
                <a:lnTo>
                  <a:pt x="290407" y="48903"/>
                </a:lnTo>
                <a:lnTo>
                  <a:pt x="291428" y="46054"/>
                </a:lnTo>
                <a:lnTo>
                  <a:pt x="294543" y="33445"/>
                </a:lnTo>
                <a:lnTo>
                  <a:pt x="296731" y="18145"/>
                </a:lnTo>
                <a:lnTo>
                  <a:pt x="297556" y="0"/>
                </a:lnTo>
                <a:close/>
              </a:path>
            </a:pathLst>
          </a:custGeom>
          <a:solidFill>
            <a:srgbClr val="FFFFFF"/>
          </a:solidFill>
        </p:spPr>
        <p:txBody>
          <a:bodyPr wrap="square" lIns="0" tIns="0" rIns="0" bIns="0" rtlCol="0"/>
          <a:lstStyle/>
          <a:p>
            <a:endParaRPr sz="1092"/>
          </a:p>
        </p:txBody>
      </p:sp>
      <p:sp>
        <p:nvSpPr>
          <p:cNvPr id="27" name="object 27"/>
          <p:cNvSpPr/>
          <p:nvPr/>
        </p:nvSpPr>
        <p:spPr>
          <a:xfrm>
            <a:off x="4431052" y="4524678"/>
            <a:ext cx="316908" cy="218332"/>
          </a:xfrm>
          <a:custGeom>
            <a:avLst/>
            <a:gdLst/>
            <a:ahLst/>
            <a:cxnLst/>
            <a:rect l="l" t="t" r="r" b="b"/>
            <a:pathLst>
              <a:path w="522604" h="360045">
                <a:moveTo>
                  <a:pt x="515205" y="0"/>
                </a:moveTo>
                <a:lnTo>
                  <a:pt x="175069" y="0"/>
                </a:lnTo>
                <a:lnTo>
                  <a:pt x="167806" y="7262"/>
                </a:lnTo>
                <a:lnTo>
                  <a:pt x="167806" y="52723"/>
                </a:lnTo>
                <a:lnTo>
                  <a:pt x="100118" y="52723"/>
                </a:lnTo>
                <a:lnTo>
                  <a:pt x="60632" y="60453"/>
                </a:lnTo>
                <a:lnTo>
                  <a:pt x="28949" y="82602"/>
                </a:lnTo>
                <a:lnTo>
                  <a:pt x="7413" y="119531"/>
                </a:lnTo>
                <a:lnTo>
                  <a:pt x="0" y="167253"/>
                </a:lnTo>
                <a:lnTo>
                  <a:pt x="0" y="310281"/>
                </a:lnTo>
                <a:lnTo>
                  <a:pt x="7262" y="317544"/>
                </a:lnTo>
                <a:lnTo>
                  <a:pt x="52195" y="317544"/>
                </a:lnTo>
                <a:lnTo>
                  <a:pt x="59169" y="334366"/>
                </a:lnTo>
                <a:lnTo>
                  <a:pt x="71036" y="347756"/>
                </a:lnTo>
                <a:lnTo>
                  <a:pt x="86711" y="356604"/>
                </a:lnTo>
                <a:lnTo>
                  <a:pt x="105106" y="359800"/>
                </a:lnTo>
                <a:lnTo>
                  <a:pt x="123485" y="356583"/>
                </a:lnTo>
                <a:lnTo>
                  <a:pt x="139156" y="347700"/>
                </a:lnTo>
                <a:lnTo>
                  <a:pt x="151017" y="334303"/>
                </a:lnTo>
                <a:lnTo>
                  <a:pt x="153778" y="327646"/>
                </a:lnTo>
                <a:lnTo>
                  <a:pt x="105106" y="327646"/>
                </a:lnTo>
                <a:lnTo>
                  <a:pt x="96635" y="325920"/>
                </a:lnTo>
                <a:lnTo>
                  <a:pt x="89687" y="321214"/>
                </a:lnTo>
                <a:lnTo>
                  <a:pt x="84961" y="314240"/>
                </a:lnTo>
                <a:lnTo>
                  <a:pt x="83155" y="305707"/>
                </a:lnTo>
                <a:lnTo>
                  <a:pt x="84882" y="297168"/>
                </a:lnTo>
                <a:lnTo>
                  <a:pt x="89588" y="290190"/>
                </a:lnTo>
                <a:lnTo>
                  <a:pt x="96566" y="285483"/>
                </a:lnTo>
                <a:lnTo>
                  <a:pt x="97027" y="285390"/>
                </a:lnTo>
                <a:lnTo>
                  <a:pt x="32304" y="285390"/>
                </a:lnTo>
                <a:lnTo>
                  <a:pt x="32319" y="167253"/>
                </a:lnTo>
                <a:lnTo>
                  <a:pt x="50247" y="106873"/>
                </a:lnTo>
                <a:lnTo>
                  <a:pt x="99967" y="85027"/>
                </a:lnTo>
                <a:lnTo>
                  <a:pt x="199960" y="85027"/>
                </a:lnTo>
                <a:lnTo>
                  <a:pt x="199960" y="32304"/>
                </a:lnTo>
                <a:lnTo>
                  <a:pt x="522467" y="32304"/>
                </a:lnTo>
                <a:lnTo>
                  <a:pt x="522467" y="7262"/>
                </a:lnTo>
                <a:lnTo>
                  <a:pt x="515205" y="0"/>
                </a:lnTo>
                <a:close/>
              </a:path>
              <a:path w="522604" h="360045">
                <a:moveTo>
                  <a:pt x="154329" y="283756"/>
                </a:moveTo>
                <a:lnTo>
                  <a:pt x="105106" y="283756"/>
                </a:lnTo>
                <a:lnTo>
                  <a:pt x="113638" y="285483"/>
                </a:lnTo>
                <a:lnTo>
                  <a:pt x="120599" y="290190"/>
                </a:lnTo>
                <a:lnTo>
                  <a:pt x="125288" y="297168"/>
                </a:lnTo>
                <a:lnTo>
                  <a:pt x="127007" y="305707"/>
                </a:lnTo>
                <a:lnTo>
                  <a:pt x="125288" y="314240"/>
                </a:lnTo>
                <a:lnTo>
                  <a:pt x="120599" y="321214"/>
                </a:lnTo>
                <a:lnTo>
                  <a:pt x="113638" y="325920"/>
                </a:lnTo>
                <a:lnTo>
                  <a:pt x="105106" y="327646"/>
                </a:lnTo>
                <a:lnTo>
                  <a:pt x="153778" y="327646"/>
                </a:lnTo>
                <a:lnTo>
                  <a:pt x="157967" y="317544"/>
                </a:lnTo>
                <a:lnTo>
                  <a:pt x="278215" y="317544"/>
                </a:lnTo>
                <a:lnTo>
                  <a:pt x="269336" y="312942"/>
                </a:lnTo>
                <a:lnTo>
                  <a:pt x="265892" y="308059"/>
                </a:lnTo>
                <a:lnTo>
                  <a:pt x="267447" y="299879"/>
                </a:lnTo>
                <a:lnTo>
                  <a:pt x="273566" y="285390"/>
                </a:lnTo>
                <a:lnTo>
                  <a:pt x="155291" y="285390"/>
                </a:lnTo>
                <a:lnTo>
                  <a:pt x="154329" y="283756"/>
                </a:lnTo>
                <a:close/>
              </a:path>
              <a:path w="522604" h="360045">
                <a:moveTo>
                  <a:pt x="105106" y="251452"/>
                </a:moveTo>
                <a:lnTo>
                  <a:pt x="88854" y="253973"/>
                </a:lnTo>
                <a:lnTo>
                  <a:pt x="74548" y="261004"/>
                </a:lnTo>
                <a:lnTo>
                  <a:pt x="62975" y="271743"/>
                </a:lnTo>
                <a:lnTo>
                  <a:pt x="54921" y="285390"/>
                </a:lnTo>
                <a:lnTo>
                  <a:pt x="97027" y="285390"/>
                </a:lnTo>
                <a:lnTo>
                  <a:pt x="105106" y="283756"/>
                </a:lnTo>
                <a:lnTo>
                  <a:pt x="154329" y="283756"/>
                </a:lnTo>
                <a:lnTo>
                  <a:pt x="147216" y="271680"/>
                </a:lnTo>
                <a:lnTo>
                  <a:pt x="135636" y="260948"/>
                </a:lnTo>
                <a:lnTo>
                  <a:pt x="121337" y="253952"/>
                </a:lnTo>
                <a:lnTo>
                  <a:pt x="105106" y="251452"/>
                </a:lnTo>
                <a:close/>
              </a:path>
              <a:path w="522604" h="360045">
                <a:moveTo>
                  <a:pt x="199960" y="85027"/>
                </a:moveTo>
                <a:lnTo>
                  <a:pt x="167668" y="85027"/>
                </a:lnTo>
                <a:lnTo>
                  <a:pt x="167668" y="285390"/>
                </a:lnTo>
                <a:lnTo>
                  <a:pt x="199960" y="285390"/>
                </a:lnTo>
                <a:lnTo>
                  <a:pt x="199960" y="85027"/>
                </a:lnTo>
                <a:close/>
              </a:path>
              <a:path w="522604" h="360045">
                <a:moveTo>
                  <a:pt x="522467" y="32304"/>
                </a:moveTo>
                <a:lnTo>
                  <a:pt x="490049" y="32304"/>
                </a:lnTo>
                <a:lnTo>
                  <a:pt x="490049" y="135162"/>
                </a:lnTo>
                <a:lnTo>
                  <a:pt x="522467" y="139220"/>
                </a:lnTo>
                <a:lnTo>
                  <a:pt x="522467" y="32304"/>
                </a:lnTo>
                <a:close/>
              </a:path>
            </a:pathLst>
          </a:custGeom>
          <a:solidFill>
            <a:srgbClr val="FFFFFF"/>
          </a:solidFill>
        </p:spPr>
        <p:txBody>
          <a:bodyPr wrap="square" lIns="0" tIns="0" rIns="0" bIns="0" rtlCol="0"/>
          <a:lstStyle/>
          <a:p>
            <a:endParaRPr sz="1092"/>
          </a:p>
        </p:txBody>
      </p:sp>
      <p:sp>
        <p:nvSpPr>
          <p:cNvPr id="28" name="object 28"/>
          <p:cNvSpPr/>
          <p:nvPr/>
        </p:nvSpPr>
        <p:spPr>
          <a:xfrm>
            <a:off x="4570480" y="4566638"/>
            <a:ext cx="196768" cy="189067"/>
          </a:xfrm>
          <a:custGeom>
            <a:avLst/>
            <a:gdLst/>
            <a:ahLst/>
            <a:cxnLst/>
            <a:rect l="l" t="t" r="r" b="b"/>
            <a:pathLst>
              <a:path w="324484" h="311784">
                <a:moveTo>
                  <a:pt x="17955" y="0"/>
                </a:moveTo>
                <a:lnTo>
                  <a:pt x="0" y="16761"/>
                </a:lnTo>
                <a:lnTo>
                  <a:pt x="414" y="21046"/>
                </a:lnTo>
                <a:lnTo>
                  <a:pt x="4460" y="29138"/>
                </a:lnTo>
                <a:lnTo>
                  <a:pt x="7727" y="31864"/>
                </a:lnTo>
                <a:lnTo>
                  <a:pt x="50775" y="45422"/>
                </a:lnTo>
                <a:lnTo>
                  <a:pt x="64333" y="181690"/>
                </a:lnTo>
                <a:lnTo>
                  <a:pt x="55411" y="230217"/>
                </a:lnTo>
                <a:lnTo>
                  <a:pt x="54708" y="235444"/>
                </a:lnTo>
                <a:lnTo>
                  <a:pt x="56015" y="240080"/>
                </a:lnTo>
                <a:lnTo>
                  <a:pt x="59344" y="244126"/>
                </a:lnTo>
                <a:lnTo>
                  <a:pt x="62900" y="248172"/>
                </a:lnTo>
                <a:lnTo>
                  <a:pt x="67185" y="250182"/>
                </a:lnTo>
                <a:lnTo>
                  <a:pt x="285038" y="250182"/>
                </a:lnTo>
                <a:lnTo>
                  <a:pt x="288958" y="248587"/>
                </a:lnTo>
                <a:lnTo>
                  <a:pt x="295618" y="242166"/>
                </a:lnTo>
                <a:lnTo>
                  <a:pt x="297276" y="238183"/>
                </a:lnTo>
                <a:lnTo>
                  <a:pt x="297276" y="228671"/>
                </a:lnTo>
                <a:lnTo>
                  <a:pt x="295618" y="224675"/>
                </a:lnTo>
                <a:lnTo>
                  <a:pt x="288958" y="218267"/>
                </a:lnTo>
                <a:lnTo>
                  <a:pt x="285038" y="216659"/>
                </a:lnTo>
                <a:lnTo>
                  <a:pt x="92164" y="216659"/>
                </a:lnTo>
                <a:lnTo>
                  <a:pt x="96085" y="194544"/>
                </a:lnTo>
                <a:lnTo>
                  <a:pt x="297754" y="194544"/>
                </a:lnTo>
                <a:lnTo>
                  <a:pt x="301385" y="193225"/>
                </a:lnTo>
                <a:lnTo>
                  <a:pt x="307806" y="187998"/>
                </a:lnTo>
                <a:lnTo>
                  <a:pt x="309653" y="184668"/>
                </a:lnTo>
                <a:lnTo>
                  <a:pt x="310130" y="180622"/>
                </a:lnTo>
                <a:lnTo>
                  <a:pt x="323676" y="102857"/>
                </a:lnTo>
                <a:lnTo>
                  <a:pt x="324392" y="97869"/>
                </a:lnTo>
                <a:lnTo>
                  <a:pt x="323324" y="93584"/>
                </a:lnTo>
                <a:lnTo>
                  <a:pt x="320471" y="90016"/>
                </a:lnTo>
                <a:lnTo>
                  <a:pt x="317858" y="86208"/>
                </a:lnTo>
                <a:lnTo>
                  <a:pt x="314051" y="83959"/>
                </a:lnTo>
                <a:lnTo>
                  <a:pt x="309050" y="83230"/>
                </a:lnTo>
                <a:lnTo>
                  <a:pt x="85731" y="58264"/>
                </a:lnTo>
                <a:lnTo>
                  <a:pt x="82879" y="31148"/>
                </a:lnTo>
                <a:lnTo>
                  <a:pt x="22240" y="1193"/>
                </a:lnTo>
                <a:lnTo>
                  <a:pt x="17955" y="0"/>
                </a:lnTo>
                <a:close/>
              </a:path>
              <a:path w="324484" h="311784">
                <a:moveTo>
                  <a:pt x="104641" y="259468"/>
                </a:moveTo>
                <a:lnTo>
                  <a:pt x="90380" y="259468"/>
                </a:lnTo>
                <a:lnTo>
                  <a:pt x="84311" y="261968"/>
                </a:lnTo>
                <a:lnTo>
                  <a:pt x="74322" y="271945"/>
                </a:lnTo>
                <a:lnTo>
                  <a:pt x="71821" y="278014"/>
                </a:lnTo>
                <a:lnTo>
                  <a:pt x="71821" y="292288"/>
                </a:lnTo>
                <a:lnTo>
                  <a:pt x="74322" y="298407"/>
                </a:lnTo>
                <a:lnTo>
                  <a:pt x="84311" y="308635"/>
                </a:lnTo>
                <a:lnTo>
                  <a:pt x="90380" y="311198"/>
                </a:lnTo>
                <a:lnTo>
                  <a:pt x="104641" y="311198"/>
                </a:lnTo>
                <a:lnTo>
                  <a:pt x="110710" y="308635"/>
                </a:lnTo>
                <a:lnTo>
                  <a:pt x="120699" y="298407"/>
                </a:lnTo>
                <a:lnTo>
                  <a:pt x="123195" y="292288"/>
                </a:lnTo>
                <a:lnTo>
                  <a:pt x="123200" y="278014"/>
                </a:lnTo>
                <a:lnTo>
                  <a:pt x="120699" y="271945"/>
                </a:lnTo>
                <a:lnTo>
                  <a:pt x="110710" y="261968"/>
                </a:lnTo>
                <a:lnTo>
                  <a:pt x="104641" y="259468"/>
                </a:lnTo>
                <a:close/>
              </a:path>
              <a:path w="324484" h="311784">
                <a:moveTo>
                  <a:pt x="256968" y="259468"/>
                </a:moveTo>
                <a:lnTo>
                  <a:pt x="242706" y="259468"/>
                </a:lnTo>
                <a:lnTo>
                  <a:pt x="236637" y="261968"/>
                </a:lnTo>
                <a:lnTo>
                  <a:pt x="226648" y="271945"/>
                </a:lnTo>
                <a:lnTo>
                  <a:pt x="224148" y="278014"/>
                </a:lnTo>
                <a:lnTo>
                  <a:pt x="224148" y="292288"/>
                </a:lnTo>
                <a:lnTo>
                  <a:pt x="226648" y="298407"/>
                </a:lnTo>
                <a:lnTo>
                  <a:pt x="236637" y="308635"/>
                </a:lnTo>
                <a:lnTo>
                  <a:pt x="242706" y="311198"/>
                </a:lnTo>
                <a:lnTo>
                  <a:pt x="256968" y="311198"/>
                </a:lnTo>
                <a:lnTo>
                  <a:pt x="263037" y="308635"/>
                </a:lnTo>
                <a:lnTo>
                  <a:pt x="273026" y="298407"/>
                </a:lnTo>
                <a:lnTo>
                  <a:pt x="275521" y="292288"/>
                </a:lnTo>
                <a:lnTo>
                  <a:pt x="275526" y="278014"/>
                </a:lnTo>
                <a:lnTo>
                  <a:pt x="273026" y="271945"/>
                </a:lnTo>
                <a:lnTo>
                  <a:pt x="263037" y="261968"/>
                </a:lnTo>
                <a:lnTo>
                  <a:pt x="256968" y="259468"/>
                </a:lnTo>
                <a:close/>
              </a:path>
            </a:pathLst>
          </a:custGeom>
          <a:solidFill>
            <a:srgbClr val="FFFFFF"/>
          </a:solidFill>
        </p:spPr>
        <p:txBody>
          <a:bodyPr wrap="square" lIns="0" tIns="0" rIns="0" bIns="0" rtlCol="0"/>
          <a:lstStyle/>
          <a:p>
            <a:endParaRPr sz="1092"/>
          </a:p>
        </p:txBody>
      </p:sp>
      <p:sp>
        <p:nvSpPr>
          <p:cNvPr id="29" name="object 29"/>
          <p:cNvSpPr/>
          <p:nvPr/>
        </p:nvSpPr>
        <p:spPr>
          <a:xfrm>
            <a:off x="4953080" y="4670732"/>
            <a:ext cx="1310760" cy="0"/>
          </a:xfrm>
          <a:custGeom>
            <a:avLst/>
            <a:gdLst/>
            <a:ahLst/>
            <a:cxnLst/>
            <a:rect l="l" t="t" r="r" b="b"/>
            <a:pathLst>
              <a:path w="2161540">
                <a:moveTo>
                  <a:pt x="0" y="0"/>
                </a:moveTo>
                <a:lnTo>
                  <a:pt x="2161190" y="0"/>
                </a:lnTo>
              </a:path>
            </a:pathLst>
          </a:custGeom>
          <a:ln w="25130">
            <a:solidFill>
              <a:srgbClr val="379493"/>
            </a:solidFill>
          </a:ln>
        </p:spPr>
        <p:txBody>
          <a:bodyPr wrap="square" lIns="0" tIns="0" rIns="0" bIns="0" rtlCol="0"/>
          <a:lstStyle/>
          <a:p>
            <a:endParaRPr sz="1092"/>
          </a:p>
        </p:txBody>
      </p:sp>
      <p:pic>
        <p:nvPicPr>
          <p:cNvPr id="30" name="Picture 29">
            <a:extLst>
              <a:ext uri="{FF2B5EF4-FFF2-40B4-BE49-F238E27FC236}">
                <a16:creationId xmlns:a16="http://schemas.microsoft.com/office/drawing/2014/main" id="{10E474EB-CA0F-DD48-8AE3-036C6F61F71F}"/>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700396" y="4310064"/>
            <a:ext cx="650907" cy="650907"/>
          </a:xfrm>
          <a:prstGeom prst="rect">
            <a:avLst/>
          </a:prstGeom>
        </p:spPr>
      </p:pic>
      <p:pic>
        <p:nvPicPr>
          <p:cNvPr id="31" name="Picture 30">
            <a:extLst>
              <a:ext uri="{FF2B5EF4-FFF2-40B4-BE49-F238E27FC236}">
                <a16:creationId xmlns:a16="http://schemas.microsoft.com/office/drawing/2014/main" id="{4BA4D8F3-F705-E842-B62F-D57847199254}"/>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891841" y="4310064"/>
            <a:ext cx="650907" cy="650907"/>
          </a:xfrm>
          <a:prstGeom prst="rect">
            <a:avLst/>
          </a:prstGeom>
        </p:spPr>
      </p:pic>
      <p:pic>
        <p:nvPicPr>
          <p:cNvPr id="32" name="Picture 31">
            <a:extLst>
              <a:ext uri="{FF2B5EF4-FFF2-40B4-BE49-F238E27FC236}">
                <a16:creationId xmlns:a16="http://schemas.microsoft.com/office/drawing/2014/main" id="{A3452F21-B8D6-3741-8603-C1E13FA4C5BD}"/>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479582" y="4326477"/>
            <a:ext cx="640367" cy="640367"/>
          </a:xfrm>
          <a:prstGeom prst="rect">
            <a:avLst/>
          </a:prstGeom>
        </p:spPr>
      </p:pic>
      <p:pic>
        <p:nvPicPr>
          <p:cNvPr id="33" name="Picture 32">
            <a:extLst>
              <a:ext uri="{FF2B5EF4-FFF2-40B4-BE49-F238E27FC236}">
                <a16:creationId xmlns:a16="http://schemas.microsoft.com/office/drawing/2014/main" id="{4A40D31F-1C15-7543-821E-9F1666C3929C}"/>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085325" y="4299763"/>
            <a:ext cx="650907" cy="650907"/>
          </a:xfrm>
          <a:prstGeom prst="rect">
            <a:avLst/>
          </a:prstGeom>
        </p:spPr>
      </p:pic>
      <p:pic>
        <p:nvPicPr>
          <p:cNvPr id="34" name="Picture 33">
            <a:extLst>
              <a:ext uri="{FF2B5EF4-FFF2-40B4-BE49-F238E27FC236}">
                <a16:creationId xmlns:a16="http://schemas.microsoft.com/office/drawing/2014/main" id="{C94F9CB7-0FCC-A047-9429-203B1D9671A8}"/>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286008" y="4315334"/>
            <a:ext cx="640367" cy="640367"/>
          </a:xfrm>
          <a:prstGeom prst="rect">
            <a:avLst/>
          </a:prstGeom>
        </p:spPr>
      </p:pic>
      <p:pic>
        <p:nvPicPr>
          <p:cNvPr id="36" name="Picture 35">
            <a:extLst>
              <a:ext uri="{FF2B5EF4-FFF2-40B4-BE49-F238E27FC236}">
                <a16:creationId xmlns:a16="http://schemas.microsoft.com/office/drawing/2014/main" id="{548BBA5B-FBC7-4E48-B94A-D966925AB66D}"/>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6785400" y="3613831"/>
            <a:ext cx="3053428" cy="3244169"/>
          </a:xfrm>
          <a:prstGeom prst="rect">
            <a:avLst/>
          </a:prstGeom>
        </p:spPr>
      </p:pic>
      <p:pic>
        <p:nvPicPr>
          <p:cNvPr id="37" name="Picture 36">
            <a:extLst>
              <a:ext uri="{FF2B5EF4-FFF2-40B4-BE49-F238E27FC236}">
                <a16:creationId xmlns:a16="http://schemas.microsoft.com/office/drawing/2014/main" id="{0AE9180C-B1D6-4E40-9423-68F96720D4D2}"/>
              </a:ext>
            </a:extLst>
          </p:cNvPr>
          <p:cNvPicPr>
            <a:picLocks noChangeAspect="1"/>
          </p:cNvPicPr>
          <p:nvPr/>
        </p:nvPicPr>
        <p:blipFill>
          <a:blip r:embed="rId17"/>
          <a:stretch>
            <a:fillRect/>
          </a:stretch>
        </p:blipFill>
        <p:spPr>
          <a:xfrm>
            <a:off x="1891841" y="6388652"/>
            <a:ext cx="2352745" cy="367306"/>
          </a:xfrm>
          <a:prstGeom prst="rect">
            <a:avLst/>
          </a:prstGeom>
        </p:spPr>
      </p:pic>
      <p:pic>
        <p:nvPicPr>
          <p:cNvPr id="39" name="Picture 38">
            <a:extLst>
              <a:ext uri="{FF2B5EF4-FFF2-40B4-BE49-F238E27FC236}">
                <a16:creationId xmlns:a16="http://schemas.microsoft.com/office/drawing/2014/main" id="{DA98F156-7B5D-48B2-BE42-683EC701AD3D}"/>
              </a:ext>
            </a:extLst>
          </p:cNvPr>
          <p:cNvPicPr>
            <a:picLocks noChangeAspect="1"/>
          </p:cNvPicPr>
          <p:nvPr/>
        </p:nvPicPr>
        <p:blipFill rotWithShape="1">
          <a:blip r:embed="rId18"/>
          <a:srcRect l="5419" t="30328" r="10763" b="30522"/>
          <a:stretch/>
        </p:blipFill>
        <p:spPr>
          <a:xfrm>
            <a:off x="366239" y="6477014"/>
            <a:ext cx="1197655" cy="278944"/>
          </a:xfrm>
          <a:prstGeom prst="rect">
            <a:avLst/>
          </a:prstGeom>
        </p:spPr>
      </p:pic>
      <p:sp>
        <p:nvSpPr>
          <p:cNvPr id="40" name="object 2">
            <a:extLst>
              <a:ext uri="{FF2B5EF4-FFF2-40B4-BE49-F238E27FC236}">
                <a16:creationId xmlns:a16="http://schemas.microsoft.com/office/drawing/2014/main" id="{5D0D7D9A-6328-4935-B23D-87F5CDCDDECF}"/>
              </a:ext>
            </a:extLst>
          </p:cNvPr>
          <p:cNvSpPr txBox="1"/>
          <p:nvPr/>
        </p:nvSpPr>
        <p:spPr>
          <a:xfrm>
            <a:off x="738323" y="342615"/>
            <a:ext cx="5495256" cy="1216565"/>
          </a:xfrm>
          <a:prstGeom prst="rect">
            <a:avLst/>
          </a:prstGeom>
        </p:spPr>
        <p:txBody>
          <a:bodyPr vert="horz" wrap="square" lIns="0" tIns="7316" rIns="0" bIns="0" rtlCol="0">
            <a:spAutoFit/>
          </a:bodyPr>
          <a:lstStyle/>
          <a:p>
            <a:pPr marL="720455" marR="3081" indent="-713139">
              <a:lnSpc>
                <a:spcPct val="154700"/>
              </a:lnSpc>
              <a:spcBef>
                <a:spcPts val="58"/>
              </a:spcBef>
            </a:pPr>
            <a:r>
              <a:rPr lang="en-GB" sz="1971" b="1" spc="-149" dirty="0">
                <a:solidFill>
                  <a:srgbClr val="379493"/>
                </a:solidFill>
                <a:latin typeface="Arial"/>
                <a:cs typeface="Arial"/>
              </a:rPr>
              <a:t>Open Call #1 </a:t>
            </a:r>
            <a:r>
              <a:rPr lang="en-GB" sz="1971" b="1" spc="-149" dirty="0">
                <a:solidFill>
                  <a:srgbClr val="BFC0C2"/>
                </a:solidFill>
                <a:latin typeface="Arial"/>
                <a:cs typeface="Arial"/>
              </a:rPr>
              <a:t>Co-creation kick-off</a:t>
            </a:r>
          </a:p>
          <a:p>
            <a:pPr marL="720455" marR="3081" indent="-713139">
              <a:spcBef>
                <a:spcPts val="58"/>
              </a:spcBef>
            </a:pPr>
            <a:r>
              <a:rPr lang="en-GB" sz="1971" b="1" spc="-149" dirty="0">
                <a:solidFill>
                  <a:srgbClr val="379493"/>
                </a:solidFill>
                <a:latin typeface="Arial"/>
                <a:cs typeface="Arial"/>
              </a:rPr>
              <a:t>Web meeting 07-04-2020</a:t>
            </a:r>
          </a:p>
          <a:p>
            <a:pPr marL="720455" marR="3081" indent="-713139">
              <a:lnSpc>
                <a:spcPct val="154700"/>
              </a:lnSpc>
              <a:spcBef>
                <a:spcPts val="58"/>
              </a:spcBef>
            </a:pPr>
            <a:r>
              <a:rPr lang="en-GB" sz="1971" b="1" spc="-149" dirty="0">
                <a:solidFill>
                  <a:srgbClr val="379493"/>
                </a:solidFill>
                <a:latin typeface="Arial"/>
                <a:cs typeface="Arial"/>
              </a:rPr>
              <a:t>Miguel Gonçalves, </a:t>
            </a:r>
            <a:r>
              <a:rPr lang="en-GB" sz="1971" b="1" spc="-149" dirty="0">
                <a:solidFill>
                  <a:schemeClr val="accent6"/>
                </a:solidFill>
                <a:latin typeface="Arial"/>
                <a:cs typeface="Arial"/>
              </a:rPr>
              <a:t>F6S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Eligibility</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9" name="TextBox 18">
            <a:extLst>
              <a:ext uri="{FF2B5EF4-FFF2-40B4-BE49-F238E27FC236}">
                <a16:creationId xmlns:a16="http://schemas.microsoft.com/office/drawing/2014/main" id="{C316C99B-32BA-4414-A6AA-043FD26C3A5A}"/>
              </a:ext>
            </a:extLst>
          </p:cNvPr>
          <p:cNvSpPr txBox="1"/>
          <p:nvPr/>
        </p:nvSpPr>
        <p:spPr>
          <a:xfrm>
            <a:off x="356260" y="920674"/>
            <a:ext cx="9269598" cy="6155531"/>
          </a:xfrm>
          <a:prstGeom prst="rect">
            <a:avLst/>
          </a:prstGeom>
          <a:noFill/>
        </p:spPr>
        <p:txBody>
          <a:bodyPr wrap="square" rtlCol="0">
            <a:spAutoFit/>
          </a:bodyPr>
          <a:lstStyle/>
          <a:p>
            <a:pPr marL="12700">
              <a:lnSpc>
                <a:spcPct val="100000"/>
              </a:lnSpc>
            </a:pPr>
            <a:r>
              <a:rPr lang="en-GB" sz="3200" b="1" dirty="0">
                <a:solidFill>
                  <a:srgbClr val="379493"/>
                </a:solidFill>
                <a:latin typeface="Calibri" panose="020F0502020204030204" pitchFamily="34" charset="0"/>
                <a:cs typeface="Calibri" panose="020F0502020204030204" pitchFamily="34" charset="0"/>
              </a:rPr>
              <a:t>Who? (do we want to fund)</a:t>
            </a:r>
          </a:p>
          <a:p>
            <a:pPr marL="12700">
              <a:lnSpc>
                <a:spcPct val="100000"/>
              </a:lnSpc>
            </a:pPr>
            <a:endParaRPr lang="en-GB" sz="1100" u="sng" dirty="0">
              <a:solidFill>
                <a:srgbClr val="939598"/>
              </a:solidFill>
              <a:latin typeface="Calibri" panose="020F0502020204030204" pitchFamily="34" charset="0"/>
              <a:cs typeface="Calibri" panose="020F0502020204030204" pitchFamily="34" charset="0"/>
            </a:endParaRPr>
          </a:p>
          <a:p>
            <a:pPr marL="12700">
              <a:lnSpc>
                <a:spcPct val="100000"/>
              </a:lnSpc>
            </a:pPr>
            <a:r>
              <a:rPr lang="en-GB" sz="2000" u="sng" dirty="0">
                <a:solidFill>
                  <a:srgbClr val="939598"/>
                </a:solidFill>
                <a:latin typeface="Calibri" panose="020F0502020204030204" pitchFamily="34" charset="0"/>
                <a:cs typeface="Calibri" panose="020F0502020204030204" pitchFamily="34" charset="0"/>
              </a:rPr>
              <a:t>What we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Single tech-SMEs (legal entities under the </a:t>
            </a:r>
            <a:r>
              <a:rPr lang="en-GB" sz="2000" dirty="0">
                <a:solidFill>
                  <a:srgbClr val="939598"/>
                </a:solidFill>
                <a:latin typeface="Calibri" panose="020F0502020204030204" pitchFamily="34" charset="0"/>
                <a:cs typeface="Calibri" panose="020F0502020204030204" pitchFamily="34" charset="0"/>
                <a:hlinkClick r:id="rId11"/>
              </a:rPr>
              <a:t>EC definition of SMEs</a:t>
            </a:r>
            <a:r>
              <a:rPr lang="en-GB" sz="2000" dirty="0">
                <a:solidFill>
                  <a:srgbClr val="939598"/>
                </a:solidFill>
                <a:latin typeface="Calibri" panose="020F0502020204030204" pitchFamily="34" charset="0"/>
                <a:cs typeface="Calibri" panose="020F0502020204030204" pitchFamily="34" charset="0"/>
              </a:rPr>
              <a:t>)</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Established in an EU Member State or </a:t>
            </a:r>
            <a:r>
              <a:rPr lang="en-GB" sz="2000" dirty="0">
                <a:solidFill>
                  <a:srgbClr val="939598"/>
                </a:solidFill>
                <a:latin typeface="Calibri" panose="020F0502020204030204" pitchFamily="34" charset="0"/>
                <a:cs typeface="Calibri" panose="020F0502020204030204" pitchFamily="34" charset="0"/>
                <a:hlinkClick r:id="rId12"/>
              </a:rPr>
              <a:t>Associated Country</a:t>
            </a:r>
            <a:r>
              <a:rPr lang="en-GB" sz="2000" dirty="0">
                <a:solidFill>
                  <a:srgbClr val="939598"/>
                </a:solidFill>
                <a:latin typeface="Calibri" panose="020F0502020204030204" pitchFamily="34" charset="0"/>
                <a:cs typeface="Calibri" panose="020F0502020204030204" pitchFamily="34" charset="0"/>
              </a:rPr>
              <a:t> </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Working in the development, integration and interoperability of technological products/ services applicable in the agri-food sector.</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To avoid conflicts of interest, applications will not be accepted from persons or organisations who are partners in the DEMETER consortium or formally linked in any way to partners of the consortium. Applicants will be required to declare that they know of no such potential conflicts of interest that should prevent them from applying.</a:t>
            </a:r>
          </a:p>
          <a:p>
            <a:pPr marL="355600" indent="-342900">
              <a:lnSpc>
                <a:spcPct val="100000"/>
              </a:lnSpc>
              <a:buFont typeface="Arial" panose="020B0604020202020204" pitchFamily="34" charset="0"/>
              <a:buChar char="•"/>
            </a:pPr>
            <a:endParaRPr lang="en-GB" sz="1100" dirty="0">
              <a:solidFill>
                <a:srgbClr val="939598"/>
              </a:solidFill>
              <a:latin typeface="Calibri" panose="020F0502020204030204" pitchFamily="34" charset="0"/>
              <a:cs typeface="Calibri" panose="020F0502020204030204" pitchFamily="34" charset="0"/>
            </a:endParaRPr>
          </a:p>
          <a:p>
            <a:pPr marL="12700"/>
            <a:r>
              <a:rPr lang="en-GB" sz="2000" u="sng" dirty="0">
                <a:solidFill>
                  <a:srgbClr val="939598"/>
                </a:solidFill>
                <a:latin typeface="Calibri" panose="020F0502020204030204" pitchFamily="34" charset="0"/>
                <a:cs typeface="Calibri" panose="020F0502020204030204" pitchFamily="34" charset="0"/>
              </a:rPr>
              <a:t>What we don’t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Specific team skills or/and composition?</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Do we want add other restrictions?</a:t>
            </a:r>
          </a:p>
          <a:p>
            <a:pPr marL="812800" lvl="1" indent="-342900">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Not previously funded by other public funds,</a:t>
            </a:r>
          </a:p>
          <a:p>
            <a:pPr marL="812800" lvl="1" indent="-342900">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Other kinds of conflict of interest. Max. No. of applications allowed per SME…</a:t>
            </a:r>
          </a:p>
          <a:p>
            <a:pPr marL="355600" indent="-342900">
              <a:lnSpc>
                <a:spcPct val="100000"/>
              </a:lnSpc>
              <a:buFont typeface="Arial" panose="020B0604020202020204" pitchFamily="34" charset="0"/>
              <a:buChar char="•"/>
            </a:pPr>
            <a:endParaRPr lang="en-GB" sz="2000" dirty="0">
              <a:solidFill>
                <a:srgbClr val="939598"/>
              </a:solidFill>
              <a:latin typeface="Calibri" panose="020F0502020204030204" pitchFamily="34" charset="0"/>
              <a:cs typeface="Calibri" panose="020F0502020204030204" pitchFamily="34" charset="0"/>
            </a:endParaRPr>
          </a:p>
          <a:p>
            <a:pPr marL="12700">
              <a:lnSpc>
                <a:spcPct val="100000"/>
              </a:lnSpc>
            </a:pPr>
            <a:endParaRPr lang="en-GB" sz="2000" b="1" dirty="0">
              <a:solidFill>
                <a:srgbClr val="37949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667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Eligibility</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9" name="TextBox 18">
            <a:extLst>
              <a:ext uri="{FF2B5EF4-FFF2-40B4-BE49-F238E27FC236}">
                <a16:creationId xmlns:a16="http://schemas.microsoft.com/office/drawing/2014/main" id="{C316C99B-32BA-4414-A6AA-043FD26C3A5A}"/>
              </a:ext>
            </a:extLst>
          </p:cNvPr>
          <p:cNvSpPr txBox="1"/>
          <p:nvPr/>
        </p:nvSpPr>
        <p:spPr>
          <a:xfrm>
            <a:off x="581226" y="920674"/>
            <a:ext cx="8848019" cy="3524042"/>
          </a:xfrm>
          <a:prstGeom prst="rect">
            <a:avLst/>
          </a:prstGeom>
          <a:noFill/>
        </p:spPr>
        <p:txBody>
          <a:bodyPr wrap="square" rtlCol="0">
            <a:spAutoFit/>
          </a:bodyPr>
          <a:lstStyle/>
          <a:p>
            <a:pPr marL="12700">
              <a:lnSpc>
                <a:spcPct val="100000"/>
              </a:lnSpc>
            </a:pPr>
            <a:r>
              <a:rPr lang="en-GB" sz="3200" b="1" dirty="0">
                <a:solidFill>
                  <a:srgbClr val="379493"/>
                </a:solidFill>
                <a:latin typeface="Calibri" panose="020F0502020204030204" pitchFamily="34" charset="0"/>
                <a:cs typeface="Calibri" panose="020F0502020204030204" pitchFamily="34" charset="0"/>
              </a:rPr>
              <a:t>What? (do we want to fund)</a:t>
            </a:r>
          </a:p>
          <a:p>
            <a:pPr marL="12700">
              <a:lnSpc>
                <a:spcPct val="100000"/>
              </a:lnSpc>
            </a:pPr>
            <a:endParaRPr lang="en-GB" sz="1100" u="sng" dirty="0">
              <a:solidFill>
                <a:srgbClr val="939598"/>
              </a:solidFill>
              <a:latin typeface="Calibri" panose="020F0502020204030204" pitchFamily="34" charset="0"/>
              <a:cs typeface="Calibri" panose="020F0502020204030204" pitchFamily="34" charset="0"/>
            </a:endParaRPr>
          </a:p>
          <a:p>
            <a:pPr marL="12700">
              <a:lnSpc>
                <a:spcPct val="100000"/>
              </a:lnSpc>
            </a:pPr>
            <a:r>
              <a:rPr lang="en-GB" sz="2000" u="sng" dirty="0">
                <a:solidFill>
                  <a:srgbClr val="939598"/>
                </a:solidFill>
                <a:latin typeface="Calibri" panose="020F0502020204030204" pitchFamily="34" charset="0"/>
                <a:cs typeface="Calibri" panose="020F0502020204030204" pitchFamily="34" charset="0"/>
              </a:rPr>
              <a:t>What we know:</a:t>
            </a:r>
          </a:p>
          <a:p>
            <a:pPr marL="355600" indent="-342900">
              <a:lnSpc>
                <a:spcPct val="100000"/>
              </a:lnSpc>
              <a:buFont typeface="Arial" panose="020B0604020202020204" pitchFamily="34" charset="0"/>
              <a:buChar char="•"/>
            </a:pPr>
            <a:r>
              <a:rPr lang="en-GB" sz="2000" dirty="0" err="1">
                <a:solidFill>
                  <a:srgbClr val="939598"/>
                </a:solidFill>
                <a:latin typeface="Calibri" panose="020F0502020204030204" pitchFamily="34" charset="0"/>
                <a:cs typeface="Calibri" panose="020F0502020204030204" pitchFamily="34" charset="0"/>
              </a:rPr>
              <a:t>Agro</a:t>
            </a:r>
            <a:r>
              <a:rPr lang="en-GB" sz="2000" dirty="0">
                <a:solidFill>
                  <a:srgbClr val="939598"/>
                </a:solidFill>
                <a:latin typeface="Calibri" panose="020F0502020204030204" pitchFamily="34" charset="0"/>
                <a:cs typeface="Calibri" panose="020F0502020204030204" pitchFamily="34" charset="0"/>
              </a:rPr>
              <a:t>-interoperable technologies to integrate within DEMETER ecosystem</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Reshaping third parties technologies in order to integrate and make them interoperable with DEMETER platform</a:t>
            </a:r>
          </a:p>
          <a:p>
            <a:pPr marL="12700"/>
            <a:endParaRPr lang="en-GB" sz="1400" u="sng" dirty="0">
              <a:solidFill>
                <a:srgbClr val="939598"/>
              </a:solidFill>
              <a:latin typeface="Calibri" panose="020F0502020204030204" pitchFamily="34" charset="0"/>
              <a:cs typeface="Calibri" panose="020F0502020204030204" pitchFamily="34" charset="0"/>
            </a:endParaRPr>
          </a:p>
          <a:p>
            <a:pPr marL="12700"/>
            <a:r>
              <a:rPr lang="en-GB" sz="2000" u="sng" dirty="0">
                <a:solidFill>
                  <a:srgbClr val="939598"/>
                </a:solidFill>
                <a:latin typeface="Calibri" panose="020F0502020204030204" pitchFamily="34" charset="0"/>
                <a:cs typeface="Calibri" panose="020F0502020204030204" pitchFamily="34" charset="0"/>
              </a:rPr>
              <a:t>What we don’t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Where do we want to be in the open call spectrum? From wide open, to extremely objective.</a:t>
            </a:r>
          </a:p>
          <a:p>
            <a:pPr marL="12700">
              <a:lnSpc>
                <a:spcPct val="100000"/>
              </a:lnSpc>
            </a:pPr>
            <a:endParaRPr lang="en-GB" sz="2000" b="1" dirty="0">
              <a:solidFill>
                <a:srgbClr val="379493"/>
              </a:solidFill>
              <a:latin typeface="Calibri" panose="020F0502020204030204" pitchFamily="34" charset="0"/>
              <a:cs typeface="Calibri" panose="020F0502020204030204" pitchFamily="34" charset="0"/>
            </a:endParaRPr>
          </a:p>
        </p:txBody>
      </p:sp>
      <p:sp>
        <p:nvSpPr>
          <p:cNvPr id="3" name="Arrow: Left-Right 2">
            <a:extLst>
              <a:ext uri="{FF2B5EF4-FFF2-40B4-BE49-F238E27FC236}">
                <a16:creationId xmlns:a16="http://schemas.microsoft.com/office/drawing/2014/main" id="{49B2EB49-DBF2-49B9-ADC0-D23A88E23976}"/>
              </a:ext>
            </a:extLst>
          </p:cNvPr>
          <p:cNvSpPr/>
          <p:nvPr/>
        </p:nvSpPr>
        <p:spPr>
          <a:xfrm>
            <a:off x="488810" y="4596755"/>
            <a:ext cx="9032849" cy="534992"/>
          </a:xfrm>
          <a:prstGeom prst="leftRightArrow">
            <a:avLst/>
          </a:prstGeom>
          <a:solidFill>
            <a:srgbClr val="3794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27B39ED-91B9-4C6C-93D2-5AB0E8EB5006}"/>
              </a:ext>
            </a:extLst>
          </p:cNvPr>
          <p:cNvSpPr/>
          <p:nvPr/>
        </p:nvSpPr>
        <p:spPr>
          <a:xfrm>
            <a:off x="7978636" y="5381400"/>
            <a:ext cx="1482362" cy="646331"/>
          </a:xfrm>
          <a:prstGeom prst="rect">
            <a:avLst/>
          </a:prstGeom>
        </p:spPr>
        <p:txBody>
          <a:bodyPr wrap="square">
            <a:spAutoFit/>
          </a:bodyPr>
          <a:lstStyle/>
          <a:p>
            <a:pPr algn="ctr"/>
            <a:r>
              <a:rPr lang="en-GB" dirty="0">
                <a:solidFill>
                  <a:srgbClr val="939598"/>
                </a:solidFill>
                <a:latin typeface="Calibri" panose="020F0502020204030204" pitchFamily="34" charset="0"/>
                <a:cs typeface="Calibri" panose="020F0502020204030204" pitchFamily="34" charset="0"/>
              </a:rPr>
              <a:t>Specific technologies</a:t>
            </a:r>
            <a:endParaRPr lang="en-GB" dirty="0"/>
          </a:p>
        </p:txBody>
      </p:sp>
      <p:sp>
        <p:nvSpPr>
          <p:cNvPr id="18" name="Rectangle 17">
            <a:extLst>
              <a:ext uri="{FF2B5EF4-FFF2-40B4-BE49-F238E27FC236}">
                <a16:creationId xmlns:a16="http://schemas.microsoft.com/office/drawing/2014/main" id="{E82C837E-6DCC-4DE5-BC26-AF268E87B165}"/>
              </a:ext>
            </a:extLst>
          </p:cNvPr>
          <p:cNvSpPr/>
          <p:nvPr/>
        </p:nvSpPr>
        <p:spPr>
          <a:xfrm>
            <a:off x="403492" y="5242901"/>
            <a:ext cx="1806896" cy="923330"/>
          </a:xfrm>
          <a:prstGeom prst="rect">
            <a:avLst/>
          </a:prstGeom>
        </p:spPr>
        <p:txBody>
          <a:bodyPr wrap="square">
            <a:spAutoFit/>
          </a:bodyPr>
          <a:lstStyle/>
          <a:p>
            <a:pPr algn="ctr"/>
            <a:r>
              <a:rPr lang="en-GB" dirty="0">
                <a:solidFill>
                  <a:srgbClr val="939598"/>
                </a:solidFill>
                <a:latin typeface="Calibri" panose="020F0502020204030204" pitchFamily="34" charset="0"/>
                <a:cs typeface="Calibri" panose="020F0502020204030204" pitchFamily="34" charset="0"/>
              </a:rPr>
              <a:t>Any technology aligned with DEMETER’s goals</a:t>
            </a:r>
            <a:endParaRPr lang="en-GB" dirty="0"/>
          </a:p>
        </p:txBody>
      </p:sp>
      <p:sp>
        <p:nvSpPr>
          <p:cNvPr id="22" name="Rectangle 21">
            <a:extLst>
              <a:ext uri="{FF2B5EF4-FFF2-40B4-BE49-F238E27FC236}">
                <a16:creationId xmlns:a16="http://schemas.microsoft.com/office/drawing/2014/main" id="{3A1B711A-7CE3-43BE-A43F-CA2E3B069CCF}"/>
              </a:ext>
            </a:extLst>
          </p:cNvPr>
          <p:cNvSpPr/>
          <p:nvPr/>
        </p:nvSpPr>
        <p:spPr>
          <a:xfrm>
            <a:off x="2320138" y="5251203"/>
            <a:ext cx="1806896" cy="923330"/>
          </a:xfrm>
          <a:prstGeom prst="rect">
            <a:avLst/>
          </a:prstGeom>
        </p:spPr>
        <p:txBody>
          <a:bodyPr wrap="square">
            <a:spAutoFit/>
          </a:bodyPr>
          <a:lstStyle/>
          <a:p>
            <a:pPr algn="ctr"/>
            <a:r>
              <a:rPr lang="en-GB" dirty="0">
                <a:solidFill>
                  <a:srgbClr val="939598"/>
                </a:solidFill>
                <a:latin typeface="Calibri" panose="020F0502020204030204" pitchFamily="34" charset="0"/>
                <a:cs typeface="Calibri" panose="020F0502020204030204" pitchFamily="34" charset="0"/>
              </a:rPr>
              <a:t>Technologies within a certain subdomain</a:t>
            </a:r>
            <a:endParaRPr lang="en-GB" dirty="0"/>
          </a:p>
        </p:txBody>
      </p:sp>
      <p:sp>
        <p:nvSpPr>
          <p:cNvPr id="23" name="Rectangle 22">
            <a:extLst>
              <a:ext uri="{FF2B5EF4-FFF2-40B4-BE49-F238E27FC236}">
                <a16:creationId xmlns:a16="http://schemas.microsoft.com/office/drawing/2014/main" id="{1B721E58-2C38-4D63-A985-5E61A16303D6}"/>
              </a:ext>
            </a:extLst>
          </p:cNvPr>
          <p:cNvSpPr/>
          <p:nvPr/>
        </p:nvSpPr>
        <p:spPr>
          <a:xfrm>
            <a:off x="4196493" y="5246113"/>
            <a:ext cx="1806896" cy="923330"/>
          </a:xfrm>
          <a:prstGeom prst="rect">
            <a:avLst/>
          </a:prstGeom>
        </p:spPr>
        <p:txBody>
          <a:bodyPr wrap="square">
            <a:spAutoFit/>
          </a:bodyPr>
          <a:lstStyle/>
          <a:p>
            <a:pPr algn="ctr"/>
            <a:r>
              <a:rPr lang="en-GB" dirty="0">
                <a:solidFill>
                  <a:srgbClr val="939598"/>
                </a:solidFill>
                <a:latin typeface="Calibri" panose="020F0502020204030204" pitchFamily="34" charset="0"/>
                <a:cs typeface="Calibri" panose="020F0502020204030204" pitchFamily="34" charset="0"/>
              </a:rPr>
              <a:t>Technologies to solve specific challenges</a:t>
            </a:r>
            <a:endParaRPr lang="en-GB" dirty="0"/>
          </a:p>
        </p:txBody>
      </p:sp>
      <p:sp>
        <p:nvSpPr>
          <p:cNvPr id="24" name="Rectangle 23">
            <a:extLst>
              <a:ext uri="{FF2B5EF4-FFF2-40B4-BE49-F238E27FC236}">
                <a16:creationId xmlns:a16="http://schemas.microsoft.com/office/drawing/2014/main" id="{D1091FB3-1F2F-4639-AE5F-67B73088820A}"/>
              </a:ext>
            </a:extLst>
          </p:cNvPr>
          <p:cNvSpPr/>
          <p:nvPr/>
        </p:nvSpPr>
        <p:spPr>
          <a:xfrm>
            <a:off x="8368462" y="4084917"/>
            <a:ext cx="1482362" cy="369332"/>
          </a:xfrm>
          <a:prstGeom prst="rect">
            <a:avLst/>
          </a:prstGeom>
        </p:spPr>
        <p:txBody>
          <a:bodyPr wrap="square">
            <a:spAutoFit/>
          </a:bodyPr>
          <a:lstStyle/>
          <a:p>
            <a:pPr algn="ctr"/>
            <a:r>
              <a:rPr lang="en-GB" b="1" dirty="0">
                <a:solidFill>
                  <a:srgbClr val="379493"/>
                </a:solidFill>
                <a:latin typeface="Calibri" panose="020F0502020204030204" pitchFamily="34" charset="0"/>
                <a:cs typeface="Calibri" panose="020F0502020204030204" pitchFamily="34" charset="0"/>
              </a:rPr>
              <a:t>Closeness</a:t>
            </a:r>
            <a:endParaRPr lang="en-GB" b="1" dirty="0">
              <a:solidFill>
                <a:srgbClr val="379493"/>
              </a:solidFill>
            </a:endParaRPr>
          </a:p>
        </p:txBody>
      </p:sp>
      <p:sp>
        <p:nvSpPr>
          <p:cNvPr id="25" name="Rectangle 24">
            <a:extLst>
              <a:ext uri="{FF2B5EF4-FFF2-40B4-BE49-F238E27FC236}">
                <a16:creationId xmlns:a16="http://schemas.microsoft.com/office/drawing/2014/main" id="{298B0D4A-1C72-4CF2-9617-0E8800F81455}"/>
              </a:ext>
            </a:extLst>
          </p:cNvPr>
          <p:cNvSpPr/>
          <p:nvPr/>
        </p:nvSpPr>
        <p:spPr>
          <a:xfrm>
            <a:off x="-891" y="4080015"/>
            <a:ext cx="1482362" cy="369332"/>
          </a:xfrm>
          <a:prstGeom prst="rect">
            <a:avLst/>
          </a:prstGeom>
        </p:spPr>
        <p:txBody>
          <a:bodyPr wrap="square">
            <a:spAutoFit/>
          </a:bodyPr>
          <a:lstStyle/>
          <a:p>
            <a:pPr algn="ctr"/>
            <a:r>
              <a:rPr lang="en-GB" b="1" dirty="0">
                <a:solidFill>
                  <a:srgbClr val="379493"/>
                </a:solidFill>
                <a:latin typeface="Calibri" panose="020F0502020204030204" pitchFamily="34" charset="0"/>
                <a:cs typeface="Calibri" panose="020F0502020204030204" pitchFamily="34" charset="0"/>
              </a:rPr>
              <a:t>Openness</a:t>
            </a:r>
            <a:endParaRPr lang="en-GB" b="1" dirty="0">
              <a:solidFill>
                <a:srgbClr val="379493"/>
              </a:solidFill>
            </a:endParaRPr>
          </a:p>
        </p:txBody>
      </p:sp>
      <p:sp>
        <p:nvSpPr>
          <p:cNvPr id="29" name="Rectangle 28">
            <a:extLst>
              <a:ext uri="{FF2B5EF4-FFF2-40B4-BE49-F238E27FC236}">
                <a16:creationId xmlns:a16="http://schemas.microsoft.com/office/drawing/2014/main" id="{FF40C19B-56A2-4F03-8AD4-DD9983A4B4FB}"/>
              </a:ext>
            </a:extLst>
          </p:cNvPr>
          <p:cNvSpPr/>
          <p:nvPr/>
        </p:nvSpPr>
        <p:spPr>
          <a:xfrm>
            <a:off x="6010031" y="5265456"/>
            <a:ext cx="1806896" cy="923330"/>
          </a:xfrm>
          <a:prstGeom prst="rect">
            <a:avLst/>
          </a:prstGeom>
        </p:spPr>
        <p:txBody>
          <a:bodyPr wrap="square">
            <a:spAutoFit/>
          </a:bodyPr>
          <a:lstStyle/>
          <a:p>
            <a:pPr algn="ctr"/>
            <a:r>
              <a:rPr lang="en-GB" dirty="0">
                <a:solidFill>
                  <a:srgbClr val="939598"/>
                </a:solidFill>
                <a:latin typeface="Calibri" panose="020F0502020204030204" pitchFamily="34" charset="0"/>
                <a:cs typeface="Calibri" panose="020F0502020204030204" pitchFamily="34" charset="0"/>
              </a:rPr>
              <a:t>Technologies for a specific Pilot need</a:t>
            </a:r>
            <a:endParaRPr lang="en-GB" dirty="0"/>
          </a:p>
        </p:txBody>
      </p:sp>
    </p:spTree>
    <p:extLst>
      <p:ext uri="{BB962C8B-B14F-4D97-AF65-F5344CB8AC3E}">
        <p14:creationId xmlns:p14="http://schemas.microsoft.com/office/powerpoint/2010/main" val="313206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Eligibility</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9" name="TextBox 18">
            <a:extLst>
              <a:ext uri="{FF2B5EF4-FFF2-40B4-BE49-F238E27FC236}">
                <a16:creationId xmlns:a16="http://schemas.microsoft.com/office/drawing/2014/main" id="{C316C99B-32BA-4414-A6AA-043FD26C3A5A}"/>
              </a:ext>
            </a:extLst>
          </p:cNvPr>
          <p:cNvSpPr txBox="1"/>
          <p:nvPr/>
        </p:nvSpPr>
        <p:spPr>
          <a:xfrm>
            <a:off x="581226" y="920674"/>
            <a:ext cx="8848019" cy="5678478"/>
          </a:xfrm>
          <a:prstGeom prst="rect">
            <a:avLst/>
          </a:prstGeom>
          <a:noFill/>
        </p:spPr>
        <p:txBody>
          <a:bodyPr wrap="square" rtlCol="0">
            <a:spAutoFit/>
          </a:bodyPr>
          <a:lstStyle/>
          <a:p>
            <a:pPr marL="12700">
              <a:lnSpc>
                <a:spcPct val="100000"/>
              </a:lnSpc>
            </a:pPr>
            <a:r>
              <a:rPr lang="en-GB" sz="3200" b="1" dirty="0">
                <a:solidFill>
                  <a:srgbClr val="379493"/>
                </a:solidFill>
                <a:latin typeface="Calibri" panose="020F0502020204030204" pitchFamily="34" charset="0"/>
                <a:cs typeface="Calibri" panose="020F0502020204030204" pitchFamily="34" charset="0"/>
              </a:rPr>
              <a:t>What? (do we want to fund)</a:t>
            </a:r>
          </a:p>
          <a:p>
            <a:pPr marL="12700">
              <a:lnSpc>
                <a:spcPct val="100000"/>
              </a:lnSpc>
            </a:pPr>
            <a:endParaRPr lang="en-GB" sz="1100" u="sng" dirty="0">
              <a:solidFill>
                <a:srgbClr val="939598"/>
              </a:solidFill>
              <a:latin typeface="Calibri" panose="020F0502020204030204" pitchFamily="34" charset="0"/>
              <a:cs typeface="Calibri" panose="020F0502020204030204" pitchFamily="34" charset="0"/>
            </a:endParaRPr>
          </a:p>
          <a:p>
            <a:pPr marL="12700">
              <a:lnSpc>
                <a:spcPct val="100000"/>
              </a:lnSpc>
            </a:pPr>
            <a:r>
              <a:rPr lang="en-GB" sz="2000" u="sng" dirty="0">
                <a:solidFill>
                  <a:srgbClr val="939598"/>
                </a:solidFill>
                <a:latin typeface="Calibri" panose="020F0502020204030204" pitchFamily="34" charset="0"/>
                <a:cs typeface="Calibri" panose="020F0502020204030204" pitchFamily="34" charset="0"/>
              </a:rPr>
              <a:t>What we know:</a:t>
            </a:r>
          </a:p>
          <a:p>
            <a:pPr marL="355600" indent="-342900">
              <a:lnSpc>
                <a:spcPct val="100000"/>
              </a:lnSpc>
              <a:buFont typeface="Arial" panose="020B0604020202020204" pitchFamily="34" charset="0"/>
              <a:buChar char="•"/>
            </a:pPr>
            <a:r>
              <a:rPr lang="en-GB" sz="2000" dirty="0" err="1">
                <a:solidFill>
                  <a:srgbClr val="939598"/>
                </a:solidFill>
                <a:latin typeface="Calibri" panose="020F0502020204030204" pitchFamily="34" charset="0"/>
                <a:cs typeface="Calibri" panose="020F0502020204030204" pitchFamily="34" charset="0"/>
              </a:rPr>
              <a:t>Agro</a:t>
            </a:r>
            <a:r>
              <a:rPr lang="en-GB" sz="2000" dirty="0">
                <a:solidFill>
                  <a:srgbClr val="939598"/>
                </a:solidFill>
                <a:latin typeface="Calibri" panose="020F0502020204030204" pitchFamily="34" charset="0"/>
                <a:cs typeface="Calibri" panose="020F0502020204030204" pitchFamily="34" charset="0"/>
              </a:rPr>
              <a:t>-interoperable technologies to integrate within DEMETER ecosystem</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Reshaping third parties technologies in order to integrate and make them interoperable with DEMETER platform</a:t>
            </a:r>
            <a:endParaRPr lang="en-GB" sz="1100" dirty="0">
              <a:solidFill>
                <a:srgbClr val="939598"/>
              </a:solidFill>
              <a:latin typeface="Calibri" panose="020F0502020204030204" pitchFamily="34" charset="0"/>
              <a:cs typeface="Calibri" panose="020F0502020204030204" pitchFamily="34" charset="0"/>
            </a:endParaRPr>
          </a:p>
          <a:p>
            <a:pPr marL="12700"/>
            <a:endParaRPr lang="en-GB" sz="2000" u="sng" dirty="0">
              <a:solidFill>
                <a:srgbClr val="939598"/>
              </a:solidFill>
              <a:latin typeface="Calibri" panose="020F0502020204030204" pitchFamily="34" charset="0"/>
              <a:cs typeface="Calibri" panose="020F0502020204030204" pitchFamily="34" charset="0"/>
            </a:endParaRPr>
          </a:p>
          <a:p>
            <a:pPr marL="12700"/>
            <a:r>
              <a:rPr lang="en-GB" sz="2000" u="sng" dirty="0">
                <a:solidFill>
                  <a:srgbClr val="939598"/>
                </a:solidFill>
                <a:latin typeface="Calibri" panose="020F0502020204030204" pitchFamily="34" charset="0"/>
                <a:cs typeface="Calibri" panose="020F0502020204030204" pitchFamily="34" charset="0"/>
              </a:rPr>
              <a:t>What we don’t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Where we want to be in the open call spectrum? From wide open, to extremely objective.</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Technology readiness level needed</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Use of open source, open standards, etc.</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Use of specific programming language,</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Ethics requirements,</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Security requirements,</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Geographical requirements,</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Data management requirements, Intellectual Property Rights management, …</a:t>
            </a:r>
          </a:p>
          <a:p>
            <a:pPr marL="12700">
              <a:lnSpc>
                <a:spcPct val="100000"/>
              </a:lnSpc>
            </a:pPr>
            <a:endParaRPr lang="en-GB" sz="2000" b="1" dirty="0">
              <a:solidFill>
                <a:srgbClr val="37949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6379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Evaluation criteria of applications</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9" name="TextBox 18">
            <a:extLst>
              <a:ext uri="{FF2B5EF4-FFF2-40B4-BE49-F238E27FC236}">
                <a16:creationId xmlns:a16="http://schemas.microsoft.com/office/drawing/2014/main" id="{C316C99B-32BA-4414-A6AA-043FD26C3A5A}"/>
              </a:ext>
            </a:extLst>
          </p:cNvPr>
          <p:cNvSpPr txBox="1"/>
          <p:nvPr/>
        </p:nvSpPr>
        <p:spPr>
          <a:xfrm>
            <a:off x="295637" y="920674"/>
            <a:ext cx="9447362" cy="5493812"/>
          </a:xfrm>
          <a:prstGeom prst="rect">
            <a:avLst/>
          </a:prstGeom>
          <a:noFill/>
        </p:spPr>
        <p:txBody>
          <a:bodyPr wrap="square" rtlCol="0">
            <a:spAutoFit/>
          </a:bodyPr>
          <a:lstStyle/>
          <a:p>
            <a:pPr marL="12700">
              <a:lnSpc>
                <a:spcPct val="100000"/>
              </a:lnSpc>
            </a:pPr>
            <a:endParaRPr lang="en-GB" sz="1100" u="sng" dirty="0">
              <a:solidFill>
                <a:srgbClr val="939598"/>
              </a:solidFill>
              <a:latin typeface="Calibri" panose="020F0502020204030204" pitchFamily="34" charset="0"/>
              <a:cs typeface="Calibri" panose="020F0502020204030204" pitchFamily="34" charset="0"/>
            </a:endParaRPr>
          </a:p>
          <a:p>
            <a:pPr marL="12700">
              <a:lnSpc>
                <a:spcPct val="100000"/>
              </a:lnSpc>
            </a:pPr>
            <a:r>
              <a:rPr lang="en-GB" sz="2000" u="sng" dirty="0">
                <a:solidFill>
                  <a:srgbClr val="939598"/>
                </a:solidFill>
                <a:latin typeface="Calibri" panose="020F0502020204030204" pitchFamily="34" charset="0"/>
                <a:cs typeface="Calibri" panose="020F0502020204030204" pitchFamily="34" charset="0"/>
              </a:rPr>
              <a:t>What we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Each proposal is scored based on:</a:t>
            </a:r>
          </a:p>
          <a:p>
            <a:pPr marL="812800" lvl="1" indent="-342900">
              <a:buFont typeface="Arial" panose="020B0604020202020204" pitchFamily="34" charset="0"/>
              <a:buChar char="•"/>
            </a:pPr>
            <a:r>
              <a:rPr lang="en-GB" sz="2000" u="sng" dirty="0">
                <a:solidFill>
                  <a:srgbClr val="939598"/>
                </a:solidFill>
                <a:latin typeface="Calibri" panose="020F0502020204030204" pitchFamily="34" charset="0"/>
                <a:cs typeface="Calibri" panose="020F0502020204030204" pitchFamily="34" charset="0"/>
              </a:rPr>
              <a:t>Alignment</a:t>
            </a:r>
            <a:r>
              <a:rPr lang="en-GB" sz="2000" dirty="0">
                <a:solidFill>
                  <a:srgbClr val="939598"/>
                </a:solidFill>
                <a:latin typeface="Calibri" panose="020F0502020204030204" pitchFamily="34" charset="0"/>
                <a:cs typeface="Calibri" panose="020F0502020204030204" pitchFamily="34" charset="0"/>
              </a:rPr>
              <a:t> - Projects must align with one or more of the supported activity categories defined above.</a:t>
            </a:r>
          </a:p>
          <a:p>
            <a:pPr marL="812800" lvl="1" indent="-342900">
              <a:buFont typeface="Arial" panose="020B0604020202020204" pitchFamily="34" charset="0"/>
              <a:buChar char="•"/>
            </a:pPr>
            <a:r>
              <a:rPr lang="en-GB" sz="2000" u="sng" dirty="0">
                <a:solidFill>
                  <a:srgbClr val="939598"/>
                </a:solidFill>
                <a:latin typeface="Calibri" panose="020F0502020204030204" pitchFamily="34" charset="0"/>
                <a:cs typeface="Calibri" panose="020F0502020204030204" pitchFamily="34" charset="0"/>
              </a:rPr>
              <a:t>Excellence</a:t>
            </a:r>
            <a:r>
              <a:rPr lang="en-GB" sz="2000" dirty="0">
                <a:solidFill>
                  <a:srgbClr val="939598"/>
                </a:solidFill>
                <a:latin typeface="Calibri" panose="020F0502020204030204" pitchFamily="34" charset="0"/>
                <a:cs typeface="Calibri" panose="020F0502020204030204" pitchFamily="34" charset="0"/>
              </a:rPr>
              <a:t> - Projects must demonstrate a clear set of objectives aligned with the definition of the DEMETER open call and with the general objectives of the project.</a:t>
            </a:r>
          </a:p>
          <a:p>
            <a:pPr marL="812800" lvl="1" indent="-342900">
              <a:buFont typeface="Arial" panose="020B0604020202020204" pitchFamily="34" charset="0"/>
              <a:buChar char="•"/>
            </a:pPr>
            <a:r>
              <a:rPr lang="en-GB" sz="2000" u="sng" dirty="0">
                <a:solidFill>
                  <a:srgbClr val="939598"/>
                </a:solidFill>
                <a:latin typeface="Calibri" panose="020F0502020204030204" pitchFamily="34" charset="0"/>
                <a:cs typeface="Calibri" panose="020F0502020204030204" pitchFamily="34" charset="0"/>
              </a:rPr>
              <a:t>Impact</a:t>
            </a:r>
            <a:r>
              <a:rPr lang="en-GB" sz="2000" dirty="0">
                <a:solidFill>
                  <a:srgbClr val="939598"/>
                </a:solidFill>
                <a:latin typeface="Calibri" panose="020F0502020204030204" pitchFamily="34" charset="0"/>
                <a:cs typeface="Calibri" panose="020F0502020204030204" pitchFamily="34" charset="0"/>
              </a:rPr>
              <a:t>: Applicants must define a clear set of deliverables aligned with the objectives of the open call. Proposals must demonstrate impact on the DEMETER ecosystem and its contribution to meeting the overall project objectives.</a:t>
            </a:r>
          </a:p>
          <a:p>
            <a:pPr marL="812800" lvl="1" indent="-342900">
              <a:buFont typeface="Arial" panose="020B0604020202020204" pitchFamily="34" charset="0"/>
              <a:buChar char="•"/>
            </a:pPr>
            <a:r>
              <a:rPr lang="en-GB" sz="2000" u="sng" dirty="0">
                <a:solidFill>
                  <a:srgbClr val="939598"/>
                </a:solidFill>
                <a:latin typeface="Calibri" panose="020F0502020204030204" pitchFamily="34" charset="0"/>
                <a:cs typeface="Calibri" panose="020F0502020204030204" pitchFamily="34" charset="0"/>
              </a:rPr>
              <a:t>Value</a:t>
            </a:r>
            <a:r>
              <a:rPr lang="en-GB" sz="2000" dirty="0">
                <a:solidFill>
                  <a:srgbClr val="939598"/>
                </a:solidFill>
                <a:latin typeface="Calibri" panose="020F0502020204030204" pitchFamily="34" charset="0"/>
                <a:cs typeface="Calibri" panose="020F0502020204030204" pitchFamily="34" charset="0"/>
              </a:rPr>
              <a:t>: Proposals must also include a clear budget, detailing the overall project cost, the amount of funding requested and how it will be spent. This budget must represent good value for money in the opinion of the evaluation panel selected to evaluate the open call applications.</a:t>
            </a:r>
          </a:p>
          <a:p>
            <a:pPr marL="12700"/>
            <a:endParaRPr lang="en-GB" sz="2000" u="sng" dirty="0">
              <a:solidFill>
                <a:srgbClr val="939598"/>
              </a:solidFill>
              <a:latin typeface="Calibri" panose="020F0502020204030204" pitchFamily="34" charset="0"/>
              <a:cs typeface="Calibri" panose="020F0502020204030204" pitchFamily="34" charset="0"/>
            </a:endParaRPr>
          </a:p>
          <a:p>
            <a:pPr marL="12700"/>
            <a:r>
              <a:rPr lang="en-GB" sz="2000" u="sng" dirty="0">
                <a:solidFill>
                  <a:srgbClr val="939598"/>
                </a:solidFill>
                <a:latin typeface="Calibri" panose="020F0502020204030204" pitchFamily="34" charset="0"/>
                <a:cs typeface="Calibri" panose="020F0502020204030204" pitchFamily="34" charset="0"/>
              </a:rPr>
              <a:t>What we don’t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Relevant subsections for any of the criteria</a:t>
            </a:r>
            <a:endParaRPr lang="en-GB" sz="2000" b="1" dirty="0">
              <a:solidFill>
                <a:srgbClr val="37949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159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1041589"/>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a:t>
            </a:r>
            <a:r>
              <a:rPr lang="en-GB" sz="2183" kern="0" dirty="0">
                <a:latin typeface="Calibri" panose="020F0502020204030204" pitchFamily="34" charset="0"/>
                <a:cs typeface="Calibri" panose="020F0502020204030204" pitchFamily="34" charset="0"/>
              </a:rPr>
              <a:t>Diagram</a:t>
            </a:r>
          </a:p>
          <a:p>
            <a:pPr marL="7701">
              <a:spcBef>
                <a:spcPts val="64"/>
              </a:spcBef>
            </a:pPr>
            <a:endParaRPr lang="en-GB" sz="2183" kern="0" dirty="0">
              <a:latin typeface="Calibri" panose="020F0502020204030204" pitchFamily="34" charset="0"/>
              <a:cs typeface="Calibri" panose="020F0502020204030204" pitchFamily="34" charset="0"/>
            </a:endParaRPr>
          </a:p>
          <a:p>
            <a:pPr marL="7701">
              <a:spcBef>
                <a:spcPts val="64"/>
              </a:spcBef>
            </a:pPr>
            <a:endParaRPr lang="en-IE" sz="2183" kern="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pic>
        <p:nvPicPr>
          <p:cNvPr id="5" name="Picture 4">
            <a:extLst>
              <a:ext uri="{FF2B5EF4-FFF2-40B4-BE49-F238E27FC236}">
                <a16:creationId xmlns:a16="http://schemas.microsoft.com/office/drawing/2014/main" id="{5A224821-A4E8-418A-A11D-006D371AE1E0}"/>
              </a:ext>
            </a:extLst>
          </p:cNvPr>
          <p:cNvPicPr>
            <a:picLocks noChangeAspect="1"/>
          </p:cNvPicPr>
          <p:nvPr/>
        </p:nvPicPr>
        <p:blipFill>
          <a:blip r:embed="rId11"/>
          <a:stretch>
            <a:fillRect/>
          </a:stretch>
        </p:blipFill>
        <p:spPr>
          <a:xfrm>
            <a:off x="490026" y="873442"/>
            <a:ext cx="8978412" cy="4971098"/>
          </a:xfrm>
          <a:prstGeom prst="rect">
            <a:avLst/>
          </a:prstGeom>
        </p:spPr>
      </p:pic>
    </p:spTree>
    <p:extLst>
      <p:ext uri="{BB962C8B-B14F-4D97-AF65-F5344CB8AC3E}">
        <p14:creationId xmlns:p14="http://schemas.microsoft.com/office/powerpoint/2010/main" val="310501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1041589"/>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a:t>
            </a:r>
            <a:r>
              <a:rPr lang="en-GB" sz="2183" kern="0" dirty="0">
                <a:latin typeface="Calibri" panose="020F0502020204030204" pitchFamily="34" charset="0"/>
                <a:cs typeface="Calibri" panose="020F0502020204030204" pitchFamily="34" charset="0"/>
              </a:rPr>
              <a:t>Monitoring</a:t>
            </a:r>
          </a:p>
          <a:p>
            <a:pPr marL="7701">
              <a:spcBef>
                <a:spcPts val="64"/>
              </a:spcBef>
            </a:pPr>
            <a:endParaRPr lang="en-GB" sz="2183" kern="0" dirty="0">
              <a:latin typeface="Calibri" panose="020F0502020204030204" pitchFamily="34" charset="0"/>
              <a:cs typeface="Calibri" panose="020F0502020204030204" pitchFamily="34" charset="0"/>
            </a:endParaRPr>
          </a:p>
          <a:p>
            <a:pPr marL="7701">
              <a:spcBef>
                <a:spcPts val="64"/>
              </a:spcBef>
            </a:pPr>
            <a:endParaRPr lang="en-IE" sz="2183" kern="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7" name="TextBox 16">
            <a:extLst>
              <a:ext uri="{FF2B5EF4-FFF2-40B4-BE49-F238E27FC236}">
                <a16:creationId xmlns:a16="http://schemas.microsoft.com/office/drawing/2014/main" id="{8B44BC58-2C3A-4586-BEBD-FD47618F39FD}"/>
              </a:ext>
            </a:extLst>
          </p:cNvPr>
          <p:cNvSpPr txBox="1"/>
          <p:nvPr/>
        </p:nvSpPr>
        <p:spPr>
          <a:xfrm>
            <a:off x="295637" y="920674"/>
            <a:ext cx="9447362" cy="5801588"/>
          </a:xfrm>
          <a:prstGeom prst="rect">
            <a:avLst/>
          </a:prstGeom>
          <a:noFill/>
        </p:spPr>
        <p:txBody>
          <a:bodyPr wrap="square" rtlCol="0">
            <a:spAutoFit/>
          </a:bodyPr>
          <a:lstStyle/>
          <a:p>
            <a:pPr marL="12700">
              <a:lnSpc>
                <a:spcPct val="100000"/>
              </a:lnSpc>
            </a:pPr>
            <a:endParaRPr lang="en-GB" sz="1100" u="sng" dirty="0">
              <a:solidFill>
                <a:srgbClr val="939598"/>
              </a:solidFill>
              <a:latin typeface="Calibri" panose="020F0502020204030204" pitchFamily="34" charset="0"/>
              <a:cs typeface="Calibri" panose="020F0502020204030204" pitchFamily="34" charset="0"/>
            </a:endParaRPr>
          </a:p>
          <a:p>
            <a:pPr marL="12700">
              <a:lnSpc>
                <a:spcPct val="100000"/>
              </a:lnSpc>
            </a:pPr>
            <a:r>
              <a:rPr lang="en-GB" sz="2000" u="sng" dirty="0">
                <a:solidFill>
                  <a:srgbClr val="939598"/>
                </a:solidFill>
                <a:latin typeface="Calibri" panose="020F0502020204030204" pitchFamily="34" charset="0"/>
                <a:cs typeface="Calibri" panose="020F0502020204030204" pitchFamily="34" charset="0"/>
              </a:rPr>
              <a:t>What we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Milestones/ payments: sprints of 2-months with evaluation of sprint results. Payments are associated with respective results and divided by 30% + 30% + 40% (lumpsum base, based on deliverables and outcomes).</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Evaluation: meeting with DEMETER assigned person (depending on the technology expertise required to evaluate results) at the end of each sprint.</a:t>
            </a:r>
            <a:endParaRPr lang="en-GB" sz="2000" u="sng" dirty="0">
              <a:solidFill>
                <a:srgbClr val="939598"/>
              </a:solidFill>
              <a:latin typeface="Calibri" panose="020F0502020204030204" pitchFamily="34" charset="0"/>
              <a:cs typeface="Calibri" panose="020F0502020204030204" pitchFamily="34" charset="0"/>
            </a:endParaRPr>
          </a:p>
          <a:p>
            <a:pPr marL="12700"/>
            <a:endParaRPr lang="en-GB" sz="2000" u="sng" dirty="0">
              <a:solidFill>
                <a:srgbClr val="939598"/>
              </a:solidFill>
              <a:latin typeface="Calibri" panose="020F0502020204030204" pitchFamily="34" charset="0"/>
              <a:cs typeface="Calibri" panose="020F0502020204030204" pitchFamily="34" charset="0"/>
            </a:endParaRPr>
          </a:p>
          <a:p>
            <a:pPr marL="12700"/>
            <a:endParaRPr lang="en-GB" sz="2000" u="sng" dirty="0">
              <a:solidFill>
                <a:srgbClr val="939598"/>
              </a:solidFill>
              <a:latin typeface="Calibri" panose="020F0502020204030204" pitchFamily="34" charset="0"/>
              <a:cs typeface="Calibri" panose="020F0502020204030204" pitchFamily="34" charset="0"/>
            </a:endParaRPr>
          </a:p>
          <a:p>
            <a:pPr marL="12700"/>
            <a:endParaRPr lang="en-GB" sz="2000" u="sng" dirty="0">
              <a:solidFill>
                <a:srgbClr val="939598"/>
              </a:solidFill>
              <a:latin typeface="Calibri" panose="020F0502020204030204" pitchFamily="34" charset="0"/>
              <a:cs typeface="Calibri" panose="020F0502020204030204" pitchFamily="34" charset="0"/>
            </a:endParaRPr>
          </a:p>
          <a:p>
            <a:pPr marL="12700"/>
            <a:endParaRPr lang="en-GB" sz="2000" u="sng" dirty="0">
              <a:solidFill>
                <a:srgbClr val="939598"/>
              </a:solidFill>
              <a:latin typeface="Calibri" panose="020F0502020204030204" pitchFamily="34" charset="0"/>
              <a:cs typeface="Calibri" panose="020F0502020204030204" pitchFamily="34" charset="0"/>
            </a:endParaRPr>
          </a:p>
          <a:p>
            <a:pPr marL="12700"/>
            <a:endParaRPr lang="en-GB" sz="2000" u="sng" dirty="0">
              <a:solidFill>
                <a:srgbClr val="939598"/>
              </a:solidFill>
              <a:latin typeface="Calibri" panose="020F0502020204030204" pitchFamily="34" charset="0"/>
              <a:cs typeface="Calibri" panose="020F0502020204030204" pitchFamily="34" charset="0"/>
            </a:endParaRPr>
          </a:p>
          <a:p>
            <a:pPr marL="12700"/>
            <a:endParaRPr lang="en-GB" sz="1100" u="sng" dirty="0">
              <a:solidFill>
                <a:srgbClr val="939598"/>
              </a:solidFill>
              <a:latin typeface="Calibri" panose="020F0502020204030204" pitchFamily="34" charset="0"/>
              <a:cs typeface="Calibri" panose="020F0502020204030204" pitchFamily="34" charset="0"/>
            </a:endParaRPr>
          </a:p>
          <a:p>
            <a:pPr marL="12700"/>
            <a:r>
              <a:rPr lang="en-GB" sz="2000" u="sng" dirty="0">
                <a:solidFill>
                  <a:srgbClr val="939598"/>
                </a:solidFill>
                <a:latin typeface="Calibri" panose="020F0502020204030204" pitchFamily="34" charset="0"/>
                <a:cs typeface="Calibri" panose="020F0502020204030204" pitchFamily="34" charset="0"/>
              </a:rPr>
              <a:t>What we don’t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The deliverables and outcomes definitions for each sprint,</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The definition of the DEMETER assigned person to evaluate each third party,</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The description of the support to offer to third parties in order to ensure integration and interoperability with DEMETER platform. (Monitoring, training, coaching, …)</a:t>
            </a:r>
          </a:p>
          <a:p>
            <a:pPr marL="355600" indent="-342900">
              <a:lnSpc>
                <a:spcPct val="100000"/>
              </a:lnSpc>
              <a:buFont typeface="Arial" panose="020B0604020202020204" pitchFamily="34" charset="0"/>
              <a:buChar char="•"/>
            </a:pPr>
            <a:endParaRPr lang="en-GB" sz="2000" dirty="0">
              <a:solidFill>
                <a:srgbClr val="379493"/>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EA6C7B5-70AE-4F78-8E3E-AF7712C9EEA2}"/>
              </a:ext>
            </a:extLst>
          </p:cNvPr>
          <p:cNvPicPr>
            <a:picLocks noChangeAspect="1"/>
          </p:cNvPicPr>
          <p:nvPr/>
        </p:nvPicPr>
        <p:blipFill>
          <a:blip r:embed="rId11"/>
          <a:stretch>
            <a:fillRect/>
          </a:stretch>
        </p:blipFill>
        <p:spPr>
          <a:xfrm>
            <a:off x="1572577" y="3215410"/>
            <a:ext cx="6486525" cy="1143000"/>
          </a:xfrm>
          <a:prstGeom prst="rect">
            <a:avLst/>
          </a:prstGeom>
        </p:spPr>
      </p:pic>
    </p:spTree>
    <p:extLst>
      <p:ext uri="{BB962C8B-B14F-4D97-AF65-F5344CB8AC3E}">
        <p14:creationId xmlns:p14="http://schemas.microsoft.com/office/powerpoint/2010/main" val="116108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1041589"/>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a:t>
            </a:r>
            <a:r>
              <a:rPr lang="en-GB" sz="2183" kern="0" dirty="0">
                <a:latin typeface="Calibri" panose="020F0502020204030204" pitchFamily="34" charset="0"/>
                <a:cs typeface="Calibri" panose="020F0502020204030204" pitchFamily="34" charset="0"/>
              </a:rPr>
              <a:t>Identification of evaluators</a:t>
            </a:r>
          </a:p>
          <a:p>
            <a:pPr marL="7701">
              <a:spcBef>
                <a:spcPts val="64"/>
              </a:spcBef>
            </a:pPr>
            <a:endParaRPr lang="en-GB" sz="2183" kern="0" dirty="0">
              <a:latin typeface="Calibri" panose="020F0502020204030204" pitchFamily="34" charset="0"/>
              <a:cs typeface="Calibri" panose="020F0502020204030204" pitchFamily="34" charset="0"/>
            </a:endParaRPr>
          </a:p>
          <a:p>
            <a:pPr marL="7701">
              <a:spcBef>
                <a:spcPts val="64"/>
              </a:spcBef>
            </a:pPr>
            <a:endParaRPr lang="en-IE" sz="2183" kern="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7" name="TextBox 16">
            <a:extLst>
              <a:ext uri="{FF2B5EF4-FFF2-40B4-BE49-F238E27FC236}">
                <a16:creationId xmlns:a16="http://schemas.microsoft.com/office/drawing/2014/main" id="{8B44BC58-2C3A-4586-BEBD-FD47618F39FD}"/>
              </a:ext>
            </a:extLst>
          </p:cNvPr>
          <p:cNvSpPr txBox="1"/>
          <p:nvPr/>
        </p:nvSpPr>
        <p:spPr>
          <a:xfrm>
            <a:off x="295637" y="608875"/>
            <a:ext cx="9447362" cy="6278642"/>
          </a:xfrm>
          <a:prstGeom prst="rect">
            <a:avLst/>
          </a:prstGeom>
          <a:noFill/>
        </p:spPr>
        <p:txBody>
          <a:bodyPr wrap="square" rtlCol="0">
            <a:spAutoFit/>
          </a:bodyPr>
          <a:lstStyle/>
          <a:p>
            <a:pPr marL="12700">
              <a:lnSpc>
                <a:spcPct val="100000"/>
              </a:lnSpc>
            </a:pPr>
            <a:endParaRPr lang="en-GB" sz="1100" u="sng" dirty="0">
              <a:solidFill>
                <a:srgbClr val="939598"/>
              </a:solidFill>
              <a:latin typeface="Calibri" panose="020F0502020204030204" pitchFamily="34" charset="0"/>
              <a:cs typeface="Calibri" panose="020F0502020204030204" pitchFamily="34" charset="0"/>
            </a:endParaRPr>
          </a:p>
          <a:p>
            <a:pPr marL="12700">
              <a:lnSpc>
                <a:spcPct val="100000"/>
              </a:lnSpc>
            </a:pPr>
            <a:r>
              <a:rPr lang="en-GB" sz="2000" u="sng" dirty="0">
                <a:solidFill>
                  <a:srgbClr val="939598"/>
                </a:solidFill>
                <a:latin typeface="Calibri" panose="020F0502020204030204" pitchFamily="34" charset="0"/>
                <a:cs typeface="Calibri" panose="020F0502020204030204" pitchFamily="34" charset="0"/>
              </a:rPr>
              <a:t>What we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Proposals have to be reviewed by at least 2 external experts who are independent of the organisations involved in the DEMETER consortium and of any proposer.</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The experts will be individuals from the fields of agriculture, science, industry and/or with experience in the field of innovation and also with the highest level of knowledge, and who are recognised authorities in the relevant specialist area.</a:t>
            </a:r>
          </a:p>
          <a:p>
            <a:pPr marL="12700"/>
            <a:endParaRPr lang="en-GB" sz="1000" u="sng" dirty="0">
              <a:solidFill>
                <a:srgbClr val="939598"/>
              </a:solidFill>
              <a:latin typeface="Calibri" panose="020F0502020204030204" pitchFamily="34" charset="0"/>
              <a:cs typeface="Calibri" panose="020F0502020204030204" pitchFamily="34" charset="0"/>
            </a:endParaRPr>
          </a:p>
          <a:p>
            <a:pPr marL="12700"/>
            <a:r>
              <a:rPr lang="en-GB" sz="2000" u="sng" dirty="0">
                <a:solidFill>
                  <a:srgbClr val="939598"/>
                </a:solidFill>
                <a:latin typeface="Calibri" panose="020F0502020204030204" pitchFamily="34" charset="0"/>
                <a:cs typeface="Calibri" panose="020F0502020204030204" pitchFamily="34" charset="0"/>
              </a:rPr>
              <a:t>Recommendations:</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No. applications goal = 60  --&gt; 6-8 evaluators.</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DEMETER’s partners will be invited to suggest evaluators. F6S will collect expressions of interest from the potential evaluators.</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a) At least 70% from the industry and business environment (from which at least 30% will represent the technology adopter perspective), </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b) at least 40% women, </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c) at least 10 years industrial experience, </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d) experience evaluating proposals for the EC. </a:t>
            </a:r>
            <a:endParaRPr lang="en-GB" sz="2000" u="sng" dirty="0">
              <a:solidFill>
                <a:srgbClr val="939598"/>
              </a:solidFill>
              <a:latin typeface="Calibri" panose="020F0502020204030204" pitchFamily="34" charset="0"/>
              <a:cs typeface="Calibri" panose="020F0502020204030204" pitchFamily="34" charset="0"/>
            </a:endParaRPr>
          </a:p>
          <a:p>
            <a:pPr marL="12700"/>
            <a:endParaRPr lang="en-GB" sz="1100" u="sng" dirty="0">
              <a:solidFill>
                <a:srgbClr val="939598"/>
              </a:solidFill>
              <a:latin typeface="Calibri" panose="020F0502020204030204" pitchFamily="34" charset="0"/>
              <a:cs typeface="Calibri" panose="020F0502020204030204" pitchFamily="34" charset="0"/>
            </a:endParaRPr>
          </a:p>
          <a:p>
            <a:pPr marL="12700"/>
            <a:r>
              <a:rPr lang="en-GB" sz="2000" u="sng" dirty="0">
                <a:solidFill>
                  <a:srgbClr val="939598"/>
                </a:solidFill>
                <a:latin typeface="Calibri" panose="020F0502020204030204" pitchFamily="34" charset="0"/>
                <a:cs typeface="Calibri" panose="020F0502020204030204" pitchFamily="34" charset="0"/>
              </a:rPr>
              <a:t>What we don’t know:</a:t>
            </a:r>
          </a:p>
          <a:p>
            <a:pPr marL="355600" indent="-342900">
              <a:lnSpc>
                <a:spcPct val="10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Who within DEMETER will assess the evaluators (small group)</a:t>
            </a:r>
          </a:p>
          <a:p>
            <a:pPr marL="355600" indent="-342900">
              <a:lnSpc>
                <a:spcPct val="100000"/>
              </a:lnSpc>
              <a:buFont typeface="Arial" panose="020B0604020202020204" pitchFamily="34" charset="0"/>
              <a:buChar char="•"/>
            </a:pPr>
            <a:endParaRPr lang="en-GB" sz="2000" dirty="0">
              <a:solidFill>
                <a:srgbClr val="37949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8426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1041589"/>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a:t>
            </a:r>
            <a:r>
              <a:rPr lang="en-GB" sz="2183" kern="0" dirty="0">
                <a:latin typeface="Calibri" panose="020F0502020204030204" pitchFamily="34" charset="0"/>
                <a:cs typeface="Calibri" panose="020F0502020204030204" pitchFamily="34" charset="0"/>
              </a:rPr>
              <a:t>Discussion</a:t>
            </a:r>
          </a:p>
          <a:p>
            <a:pPr marL="7701">
              <a:spcBef>
                <a:spcPts val="64"/>
              </a:spcBef>
            </a:pPr>
            <a:endParaRPr lang="en-GB" sz="2183" kern="0" dirty="0">
              <a:latin typeface="Calibri" panose="020F0502020204030204" pitchFamily="34" charset="0"/>
              <a:cs typeface="Calibri" panose="020F0502020204030204" pitchFamily="34" charset="0"/>
            </a:endParaRPr>
          </a:p>
          <a:p>
            <a:pPr marL="7701">
              <a:spcBef>
                <a:spcPts val="64"/>
              </a:spcBef>
            </a:pPr>
            <a:endParaRPr lang="en-IE" sz="2183" kern="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7" name="TextBox 16">
            <a:extLst>
              <a:ext uri="{FF2B5EF4-FFF2-40B4-BE49-F238E27FC236}">
                <a16:creationId xmlns:a16="http://schemas.microsoft.com/office/drawing/2014/main" id="{8B44BC58-2C3A-4586-BEBD-FD47618F39FD}"/>
              </a:ext>
            </a:extLst>
          </p:cNvPr>
          <p:cNvSpPr txBox="1"/>
          <p:nvPr/>
        </p:nvSpPr>
        <p:spPr>
          <a:xfrm>
            <a:off x="295637" y="920674"/>
            <a:ext cx="9447362" cy="5493812"/>
          </a:xfrm>
          <a:prstGeom prst="rect">
            <a:avLst/>
          </a:prstGeom>
          <a:noFill/>
        </p:spPr>
        <p:txBody>
          <a:bodyPr wrap="square" rtlCol="0">
            <a:spAutoFit/>
          </a:bodyPr>
          <a:lstStyle/>
          <a:p>
            <a:pPr marL="12700"/>
            <a:r>
              <a:rPr lang="en-GB" u="sng" dirty="0">
                <a:solidFill>
                  <a:srgbClr val="939598"/>
                </a:solidFill>
                <a:latin typeface="Calibri" panose="020F0502020204030204" pitchFamily="34" charset="0"/>
                <a:cs typeface="Calibri" panose="020F0502020204030204" pitchFamily="34" charset="0"/>
              </a:rPr>
              <a:t>Topics:</a:t>
            </a:r>
          </a:p>
          <a:p>
            <a:pPr marL="12700"/>
            <a:endParaRPr lang="en-GB" sz="900" u="sng" dirty="0">
              <a:solidFill>
                <a:srgbClr val="939598"/>
              </a:solidFill>
              <a:latin typeface="Calibri" panose="020F0502020204030204" pitchFamily="34" charset="0"/>
              <a:cs typeface="Calibri" panose="020F0502020204030204" pitchFamily="34" charset="0"/>
            </a:endParaRPr>
          </a:p>
          <a:p>
            <a:pPr marL="355600" indent="-342900">
              <a:lnSpc>
                <a:spcPct val="100000"/>
              </a:lnSpc>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Timeline: Is the timeline adequate for the project goals and to cope with coronavirus impact?</a:t>
            </a:r>
          </a:p>
          <a:p>
            <a:pPr marL="355600" indent="-342900">
              <a:lnSpc>
                <a:spcPct val="100000"/>
              </a:lnSpc>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Eligibility (who):</a:t>
            </a:r>
          </a:p>
          <a:p>
            <a:pPr marL="812800" lvl="1"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Do we need to specify team skills or/and composition?</a:t>
            </a:r>
          </a:p>
          <a:p>
            <a:pPr marL="812800" lvl="1"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Do we want add other restrictions?</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Not previously funded by other public funds,</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Other kinds of conflict of interest. </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Max. No. of applications allowed per SME…</a:t>
            </a:r>
          </a:p>
          <a:p>
            <a:pPr marL="355600"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Eligibility (what):</a:t>
            </a:r>
          </a:p>
          <a:p>
            <a:pPr marL="812800" lvl="1"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Where we want to be in the open call spectrum?</a:t>
            </a:r>
          </a:p>
          <a:p>
            <a:pPr marL="812800" lvl="1"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Is it necessary to define:</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A Technology readiness level?</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The use of open source, open standards, etc.</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The use of specific programming language,</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Any ethic requirement,</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Any security requirement,</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Any geographical requirement,</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Any data management requirement, </a:t>
            </a:r>
          </a:p>
          <a:p>
            <a:pPr marL="1270000" lvl="2" indent="-34290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Any Intellectual Property Right condition</a:t>
            </a:r>
          </a:p>
        </p:txBody>
      </p:sp>
    </p:spTree>
    <p:extLst>
      <p:ext uri="{BB962C8B-B14F-4D97-AF65-F5344CB8AC3E}">
        <p14:creationId xmlns:p14="http://schemas.microsoft.com/office/powerpoint/2010/main" val="2075538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1041589"/>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a:t>
            </a:r>
            <a:r>
              <a:rPr lang="en-GB" sz="2183" kern="0" dirty="0">
                <a:latin typeface="Calibri" panose="020F0502020204030204" pitchFamily="34" charset="0"/>
                <a:cs typeface="Calibri" panose="020F0502020204030204" pitchFamily="34" charset="0"/>
              </a:rPr>
              <a:t>Discussion</a:t>
            </a:r>
          </a:p>
          <a:p>
            <a:pPr marL="7701">
              <a:spcBef>
                <a:spcPts val="64"/>
              </a:spcBef>
            </a:pPr>
            <a:endParaRPr lang="en-GB" sz="2183" kern="0" dirty="0">
              <a:latin typeface="Calibri" panose="020F0502020204030204" pitchFamily="34" charset="0"/>
              <a:cs typeface="Calibri" panose="020F0502020204030204" pitchFamily="34" charset="0"/>
            </a:endParaRPr>
          </a:p>
          <a:p>
            <a:pPr marL="7701">
              <a:spcBef>
                <a:spcPts val="64"/>
              </a:spcBef>
            </a:pPr>
            <a:endParaRPr lang="en-IE" sz="2183" kern="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7" name="TextBox 16">
            <a:extLst>
              <a:ext uri="{FF2B5EF4-FFF2-40B4-BE49-F238E27FC236}">
                <a16:creationId xmlns:a16="http://schemas.microsoft.com/office/drawing/2014/main" id="{8B44BC58-2C3A-4586-BEBD-FD47618F39FD}"/>
              </a:ext>
            </a:extLst>
          </p:cNvPr>
          <p:cNvSpPr txBox="1"/>
          <p:nvPr/>
        </p:nvSpPr>
        <p:spPr>
          <a:xfrm>
            <a:off x="295637" y="920674"/>
            <a:ext cx="9447362" cy="4416594"/>
          </a:xfrm>
          <a:prstGeom prst="rect">
            <a:avLst/>
          </a:prstGeom>
          <a:noFill/>
        </p:spPr>
        <p:txBody>
          <a:bodyPr wrap="square" rtlCol="0">
            <a:spAutoFit/>
          </a:bodyPr>
          <a:lstStyle/>
          <a:p>
            <a:pPr marL="12700"/>
            <a:r>
              <a:rPr lang="en-GB" u="sng" dirty="0">
                <a:solidFill>
                  <a:srgbClr val="939598"/>
                </a:solidFill>
                <a:latin typeface="Calibri" panose="020F0502020204030204" pitchFamily="34" charset="0"/>
                <a:cs typeface="Calibri" panose="020F0502020204030204" pitchFamily="34" charset="0"/>
              </a:rPr>
              <a:t>Topics:</a:t>
            </a:r>
          </a:p>
          <a:p>
            <a:pPr marL="12700"/>
            <a:endParaRPr lang="en-GB" u="sng" dirty="0">
              <a:solidFill>
                <a:srgbClr val="939598"/>
              </a:solidFill>
              <a:latin typeface="Calibri" panose="020F0502020204030204" pitchFamily="34" charset="0"/>
              <a:cs typeface="Calibri" panose="020F0502020204030204" pitchFamily="34" charset="0"/>
            </a:endParaRPr>
          </a:p>
          <a:p>
            <a:pPr marL="298450" indent="-28575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Evaluation criteria of applications:</a:t>
            </a:r>
          </a:p>
          <a:p>
            <a:pPr marL="755650" lvl="1" indent="-28575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What relevant subsections of the criteria should be defined</a:t>
            </a:r>
          </a:p>
          <a:p>
            <a:pPr marL="298450" indent="-28575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Monitoring:</a:t>
            </a:r>
          </a:p>
          <a:p>
            <a:pPr marL="755650" lvl="1" indent="-28575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What are the deliverables and outcomes for each sprint?</a:t>
            </a:r>
          </a:p>
          <a:p>
            <a:pPr marL="755650" lvl="1" indent="-28575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Who should be the DEMETER assigned person to evaluate each third party?</a:t>
            </a:r>
          </a:p>
          <a:p>
            <a:pPr marL="755650" lvl="1" indent="-28575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What is the description of the support to offer to third parties in order to ensure integration and interoperability with DEMETER platform. (Monitoring, training, coaching, …)?</a:t>
            </a:r>
          </a:p>
          <a:p>
            <a:pPr marL="298450" indent="-28575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Call for evaluators</a:t>
            </a:r>
          </a:p>
          <a:p>
            <a:pPr marL="755650" lvl="1" indent="-285750">
              <a:buFont typeface="Arial" panose="020B0604020202020204" pitchFamily="34" charset="0"/>
              <a:buChar char="•"/>
            </a:pPr>
            <a:r>
              <a:rPr lang="en-GB" dirty="0">
                <a:solidFill>
                  <a:srgbClr val="939598"/>
                </a:solidFill>
                <a:latin typeface="Calibri" panose="020F0502020204030204" pitchFamily="34" charset="0"/>
                <a:cs typeface="Calibri" panose="020F0502020204030204" pitchFamily="34" charset="0"/>
              </a:rPr>
              <a:t>Who within DEMETER will assess the evaluators?</a:t>
            </a:r>
          </a:p>
          <a:p>
            <a:pPr marL="755650" lvl="1" indent="-285750">
              <a:buFont typeface="Arial" panose="020B0604020202020204" pitchFamily="34" charset="0"/>
              <a:buChar char="•"/>
            </a:pPr>
            <a:endParaRPr lang="en-GB" dirty="0">
              <a:solidFill>
                <a:srgbClr val="939598"/>
              </a:solidFill>
              <a:latin typeface="Calibri" panose="020F0502020204030204" pitchFamily="34" charset="0"/>
              <a:cs typeface="Calibri" panose="020F0502020204030204" pitchFamily="34" charset="0"/>
            </a:endParaRPr>
          </a:p>
          <a:p>
            <a:pPr marL="298450" indent="-285750">
              <a:buFont typeface="Arial" panose="020B0604020202020204" pitchFamily="34" charset="0"/>
              <a:buChar char="•"/>
            </a:pPr>
            <a:endParaRPr lang="en-GB" dirty="0">
              <a:solidFill>
                <a:srgbClr val="939598"/>
              </a:solidFill>
              <a:latin typeface="Calibri" panose="020F0502020204030204" pitchFamily="34" charset="0"/>
              <a:cs typeface="Calibri" panose="020F0502020204030204" pitchFamily="34" charset="0"/>
            </a:endParaRPr>
          </a:p>
          <a:p>
            <a:pPr marL="755650" lvl="1" indent="-285750">
              <a:buFont typeface="Arial" panose="020B0604020202020204" pitchFamily="34" charset="0"/>
              <a:buChar char="•"/>
            </a:pPr>
            <a:endParaRPr lang="en-GB" dirty="0">
              <a:solidFill>
                <a:srgbClr val="939598"/>
              </a:solidFill>
              <a:latin typeface="Calibri" panose="020F0502020204030204" pitchFamily="34" charset="0"/>
              <a:cs typeface="Calibri" panose="020F0502020204030204" pitchFamily="34" charset="0"/>
            </a:endParaRPr>
          </a:p>
          <a:p>
            <a:pPr marL="12700"/>
            <a:endParaRPr lang="en-GB" sz="900" u="sng" dirty="0">
              <a:solidFill>
                <a:srgbClr val="93959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283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1041589"/>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a:t>
            </a:r>
            <a:r>
              <a:rPr lang="en-GB" sz="2183" kern="0" dirty="0">
                <a:latin typeface="Calibri" panose="020F0502020204030204" pitchFamily="34" charset="0"/>
                <a:cs typeface="Calibri" panose="020F0502020204030204" pitchFamily="34" charset="0"/>
              </a:rPr>
              <a:t>Next steps</a:t>
            </a:r>
          </a:p>
          <a:p>
            <a:pPr marL="7701">
              <a:spcBef>
                <a:spcPts val="64"/>
              </a:spcBef>
            </a:pPr>
            <a:endParaRPr lang="en-GB" sz="2183" kern="0" dirty="0">
              <a:latin typeface="Calibri" panose="020F0502020204030204" pitchFamily="34" charset="0"/>
              <a:cs typeface="Calibri" panose="020F0502020204030204" pitchFamily="34" charset="0"/>
            </a:endParaRPr>
          </a:p>
          <a:p>
            <a:pPr marL="7701">
              <a:spcBef>
                <a:spcPts val="64"/>
              </a:spcBef>
            </a:pPr>
            <a:endParaRPr lang="en-IE" sz="2183" kern="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7" name="TextBox 16">
            <a:extLst>
              <a:ext uri="{FF2B5EF4-FFF2-40B4-BE49-F238E27FC236}">
                <a16:creationId xmlns:a16="http://schemas.microsoft.com/office/drawing/2014/main" id="{8B44BC58-2C3A-4586-BEBD-FD47618F39FD}"/>
              </a:ext>
            </a:extLst>
          </p:cNvPr>
          <p:cNvSpPr txBox="1"/>
          <p:nvPr/>
        </p:nvSpPr>
        <p:spPr>
          <a:xfrm>
            <a:off x="324012" y="1379044"/>
            <a:ext cx="9447362" cy="1631216"/>
          </a:xfrm>
          <a:prstGeom prst="rect">
            <a:avLst/>
          </a:prstGeom>
          <a:noFill/>
        </p:spPr>
        <p:txBody>
          <a:bodyPr wrap="square" rtlCol="0">
            <a:spAutoFit/>
          </a:bodyPr>
          <a:lstStyle/>
          <a:p>
            <a:pPr marL="469900" indent="-457200">
              <a:buFont typeface="+mj-lt"/>
              <a:buAutoNum type="arabicPeriod"/>
            </a:pPr>
            <a:r>
              <a:rPr lang="en-GB" sz="2000" dirty="0">
                <a:solidFill>
                  <a:srgbClr val="939598"/>
                </a:solidFill>
                <a:latin typeface="Calibri" panose="020F0502020204030204" pitchFamily="34" charset="0"/>
                <a:cs typeface="Calibri" panose="020F0502020204030204" pitchFamily="34" charset="0"/>
              </a:rPr>
              <a:t>Send form to PMB and Clusters leaders members to collect information about technology needs – Today</a:t>
            </a:r>
          </a:p>
          <a:p>
            <a:pPr marL="469900" indent="-457200">
              <a:buFont typeface="+mj-lt"/>
              <a:buAutoNum type="arabicPeriod"/>
            </a:pPr>
            <a:r>
              <a:rPr lang="en-GB" sz="2000" dirty="0">
                <a:solidFill>
                  <a:srgbClr val="939598"/>
                </a:solidFill>
                <a:latin typeface="Calibri" panose="020F0502020204030204" pitchFamily="34" charset="0"/>
                <a:cs typeface="Calibri" panose="020F0502020204030204" pitchFamily="34" charset="0"/>
              </a:rPr>
              <a:t>Answers by May 7</a:t>
            </a:r>
            <a:r>
              <a:rPr lang="en-GB" sz="2000" baseline="30000" dirty="0">
                <a:solidFill>
                  <a:srgbClr val="939598"/>
                </a:solidFill>
                <a:latin typeface="Calibri" panose="020F0502020204030204" pitchFamily="34" charset="0"/>
                <a:cs typeface="Calibri" panose="020F0502020204030204" pitchFamily="34" charset="0"/>
              </a:rPr>
              <a:t>th</a:t>
            </a:r>
            <a:r>
              <a:rPr lang="en-GB" sz="2000" dirty="0">
                <a:solidFill>
                  <a:srgbClr val="939598"/>
                </a:solidFill>
                <a:latin typeface="Calibri" panose="020F0502020204030204" pitchFamily="34" charset="0"/>
                <a:cs typeface="Calibri" panose="020F0502020204030204" pitchFamily="34" charset="0"/>
              </a:rPr>
              <a:t> ?</a:t>
            </a:r>
          </a:p>
          <a:p>
            <a:pPr marL="469900" indent="-457200">
              <a:buFont typeface="+mj-lt"/>
              <a:buAutoNum type="arabicPeriod"/>
            </a:pPr>
            <a:r>
              <a:rPr lang="en-GB" sz="2000" dirty="0">
                <a:solidFill>
                  <a:srgbClr val="939598"/>
                </a:solidFill>
                <a:latin typeface="Calibri" panose="020F0502020204030204" pitchFamily="34" charset="0"/>
                <a:cs typeface="Calibri" panose="020F0502020204030204" pitchFamily="34" charset="0"/>
              </a:rPr>
              <a:t>Results analysis</a:t>
            </a:r>
          </a:p>
          <a:p>
            <a:pPr marL="469900" indent="-457200">
              <a:buFont typeface="+mj-lt"/>
              <a:buAutoNum type="arabicPeriod"/>
            </a:pPr>
            <a:r>
              <a:rPr lang="en-GB" sz="2000" dirty="0">
                <a:solidFill>
                  <a:srgbClr val="939598"/>
                </a:solidFill>
                <a:latin typeface="Calibri" panose="020F0502020204030204" pitchFamily="34" charset="0"/>
                <a:cs typeface="Calibri" panose="020F0502020204030204" pitchFamily="34" charset="0"/>
              </a:rPr>
              <a:t>New PMB meeting to present and discuss results May 14</a:t>
            </a:r>
            <a:r>
              <a:rPr lang="en-GB" sz="2000" baseline="30000" dirty="0">
                <a:solidFill>
                  <a:srgbClr val="939598"/>
                </a:solidFill>
                <a:latin typeface="Calibri" panose="020F0502020204030204" pitchFamily="34" charset="0"/>
                <a:cs typeface="Calibri" panose="020F0502020204030204" pitchFamily="34" charset="0"/>
              </a:rPr>
              <a:t>th</a:t>
            </a:r>
            <a:r>
              <a:rPr lang="en-GB" sz="2000" dirty="0">
                <a:solidFill>
                  <a:srgbClr val="939598"/>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52547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Table of content</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22" name="TextBox 21">
            <a:extLst>
              <a:ext uri="{FF2B5EF4-FFF2-40B4-BE49-F238E27FC236}">
                <a16:creationId xmlns:a16="http://schemas.microsoft.com/office/drawing/2014/main" id="{88A490AA-834F-41F7-BB60-7E51B04F2FDF}"/>
              </a:ext>
            </a:extLst>
          </p:cNvPr>
          <p:cNvSpPr txBox="1"/>
          <p:nvPr/>
        </p:nvSpPr>
        <p:spPr>
          <a:xfrm>
            <a:off x="327084" y="1427395"/>
            <a:ext cx="11215496" cy="3785652"/>
          </a:xfrm>
          <a:prstGeom prst="rect">
            <a:avLst/>
          </a:prstGeom>
          <a:noFill/>
        </p:spPr>
        <p:txBody>
          <a:bodyPr wrap="square" numCol="2" rtlCol="0">
            <a:spAutoFit/>
          </a:bodyPr>
          <a:lstStyle/>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Overall open call goals</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Main characteristics </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Roles</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Timeline</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Documents</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Eligibility (Who? What?)</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Evaluation criteria</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Diagram</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Monitoring</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Identification of evaluators</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Discussion</a:t>
            </a:r>
          </a:p>
          <a:p>
            <a:pPr marL="469900" indent="-457200">
              <a:buFont typeface="+mj-lt"/>
              <a:buAutoNum type="arabicPeriod"/>
            </a:pPr>
            <a:r>
              <a:rPr lang="en-GB" sz="2400" dirty="0">
                <a:solidFill>
                  <a:srgbClr val="939598"/>
                </a:solidFill>
                <a:latin typeface="Calibri" panose="020F0502020204030204" pitchFamily="34" charset="0"/>
                <a:cs typeface="Calibri" panose="020F0502020204030204" pitchFamily="34" charset="0"/>
              </a:rPr>
              <a:t>Next steps</a:t>
            </a:r>
          </a:p>
        </p:txBody>
      </p:sp>
    </p:spTree>
    <p:extLst>
      <p:ext uri="{BB962C8B-B14F-4D97-AF65-F5344CB8AC3E}">
        <p14:creationId xmlns:p14="http://schemas.microsoft.com/office/powerpoint/2010/main" val="1661595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Thank you!</a:t>
            </a:r>
            <a:endParaRPr lang="en-IE" sz="2183" u="sng" kern="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22" name="TextBox 21">
            <a:extLst>
              <a:ext uri="{FF2B5EF4-FFF2-40B4-BE49-F238E27FC236}">
                <a16:creationId xmlns:a16="http://schemas.microsoft.com/office/drawing/2014/main" id="{88A490AA-834F-41F7-BB60-7E51B04F2FDF}"/>
              </a:ext>
            </a:extLst>
          </p:cNvPr>
          <p:cNvSpPr txBox="1"/>
          <p:nvPr/>
        </p:nvSpPr>
        <p:spPr>
          <a:xfrm>
            <a:off x="236083" y="1958409"/>
            <a:ext cx="9419839" cy="2169889"/>
          </a:xfrm>
          <a:prstGeom prst="rect">
            <a:avLst/>
          </a:prstGeom>
          <a:noFill/>
        </p:spPr>
        <p:txBody>
          <a:bodyPr wrap="square" rtlCol="0">
            <a:spAutoFit/>
          </a:bodyPr>
          <a:lstStyle/>
          <a:p>
            <a:pPr marL="12700" marR="5080">
              <a:lnSpc>
                <a:spcPct val="113599"/>
              </a:lnSpc>
            </a:pPr>
            <a:endParaRPr lang="en-IE" sz="2000" b="1" dirty="0">
              <a:solidFill>
                <a:srgbClr val="939598"/>
              </a:solidFill>
              <a:latin typeface="Calibri" panose="020F0502020204030204" pitchFamily="34" charset="0"/>
              <a:cs typeface="Calibri" panose="020F0502020204030204" pitchFamily="34" charset="0"/>
            </a:endParaRPr>
          </a:p>
          <a:p>
            <a:pPr marL="12700" marR="5080" algn="ctr">
              <a:lnSpc>
                <a:spcPct val="113599"/>
              </a:lnSpc>
            </a:pPr>
            <a:r>
              <a:rPr lang="en-IE" sz="2000" b="1" dirty="0">
                <a:solidFill>
                  <a:srgbClr val="379493"/>
                </a:solidFill>
                <a:latin typeface="Calibri" panose="020F0502020204030204" pitchFamily="34" charset="0"/>
                <a:cs typeface="Calibri" panose="020F0502020204030204" pitchFamily="34" charset="0"/>
              </a:rPr>
              <a:t>Questions?</a:t>
            </a:r>
          </a:p>
          <a:p>
            <a:pPr marL="12700" marR="5080" algn="ctr">
              <a:lnSpc>
                <a:spcPct val="113599"/>
              </a:lnSpc>
            </a:pPr>
            <a:r>
              <a:rPr lang="en-IE" sz="2000" dirty="0">
                <a:solidFill>
                  <a:srgbClr val="939598"/>
                </a:solidFill>
                <a:latin typeface="Calibri" panose="020F0502020204030204" pitchFamily="34" charset="0"/>
                <a:cs typeface="Calibri" panose="020F0502020204030204" pitchFamily="34" charset="0"/>
              </a:rPr>
              <a:t>Miguel Gonçalves</a:t>
            </a:r>
          </a:p>
          <a:p>
            <a:pPr marL="12700" marR="5080" algn="ctr">
              <a:lnSpc>
                <a:spcPct val="113599"/>
              </a:lnSpc>
            </a:pPr>
            <a:r>
              <a:rPr lang="en-IE" sz="2000" dirty="0">
                <a:solidFill>
                  <a:srgbClr val="379493"/>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miguel@f6s.com</a:t>
            </a:r>
            <a:endParaRPr lang="en-IE" sz="2000" dirty="0">
              <a:solidFill>
                <a:srgbClr val="379493"/>
              </a:solidFill>
              <a:latin typeface="Calibri" panose="020F0502020204030204" pitchFamily="34" charset="0"/>
              <a:cs typeface="Calibri" panose="020F0502020204030204" pitchFamily="34" charset="0"/>
            </a:endParaRPr>
          </a:p>
          <a:p>
            <a:pPr marL="12700" marR="5080" algn="ctr">
              <a:lnSpc>
                <a:spcPct val="113599"/>
              </a:lnSpc>
            </a:pPr>
            <a:endParaRPr lang="en-IE" sz="2000" dirty="0">
              <a:solidFill>
                <a:srgbClr val="939598"/>
              </a:solidFill>
              <a:latin typeface="Calibri" panose="020F0502020204030204" pitchFamily="34" charset="0"/>
              <a:cs typeface="Calibri" panose="020F0502020204030204" pitchFamily="34" charset="0"/>
            </a:endParaRPr>
          </a:p>
          <a:p>
            <a:pPr marL="12700" marR="5080">
              <a:lnSpc>
                <a:spcPct val="113599"/>
              </a:lnSpc>
            </a:pPr>
            <a:endParaRPr lang="en-IE" dirty="0">
              <a:latin typeface="Times New Roman"/>
              <a:cs typeface="Times New Roman"/>
            </a:endParaRPr>
          </a:p>
        </p:txBody>
      </p:sp>
    </p:spTree>
    <p:extLst>
      <p:ext uri="{BB962C8B-B14F-4D97-AF65-F5344CB8AC3E}">
        <p14:creationId xmlns:p14="http://schemas.microsoft.com/office/powerpoint/2010/main" val="336719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Overall open call goals</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22" name="TextBox 21">
            <a:extLst>
              <a:ext uri="{FF2B5EF4-FFF2-40B4-BE49-F238E27FC236}">
                <a16:creationId xmlns:a16="http://schemas.microsoft.com/office/drawing/2014/main" id="{88A490AA-834F-41F7-BB60-7E51B04F2FDF}"/>
              </a:ext>
            </a:extLst>
          </p:cNvPr>
          <p:cNvSpPr txBox="1"/>
          <p:nvPr/>
        </p:nvSpPr>
        <p:spPr>
          <a:xfrm>
            <a:off x="650919" y="1772124"/>
            <a:ext cx="8157522" cy="2714654"/>
          </a:xfrm>
          <a:prstGeom prst="rect">
            <a:avLst/>
          </a:prstGeom>
          <a:noFill/>
        </p:spPr>
        <p:txBody>
          <a:bodyPr wrap="square" rtlCol="0">
            <a:spAutoFit/>
          </a:bodyPr>
          <a:lstStyle/>
          <a:p>
            <a:pPr marL="12700" algn="ctr">
              <a:lnSpc>
                <a:spcPct val="150000"/>
              </a:lnSpc>
            </a:pPr>
            <a:r>
              <a:rPr lang="en-GB" sz="2400" dirty="0">
                <a:solidFill>
                  <a:srgbClr val="939598"/>
                </a:solidFill>
                <a:latin typeface="Calibri" panose="020F0502020204030204" pitchFamily="34" charset="0"/>
                <a:cs typeface="Calibri" panose="020F0502020204030204" pitchFamily="34" charset="0"/>
              </a:rPr>
              <a:t>Enable the </a:t>
            </a:r>
            <a:r>
              <a:rPr lang="en-GB" sz="2400" b="1" dirty="0">
                <a:solidFill>
                  <a:srgbClr val="379493"/>
                </a:solidFill>
                <a:latin typeface="Calibri" panose="020F0502020204030204" pitchFamily="34" charset="0"/>
                <a:cs typeface="Calibri" panose="020F0502020204030204" pitchFamily="34" charset="0"/>
              </a:rPr>
              <a:t>extension</a:t>
            </a:r>
            <a:r>
              <a:rPr lang="en-GB" sz="2400" dirty="0">
                <a:solidFill>
                  <a:srgbClr val="939598"/>
                </a:solidFill>
                <a:latin typeface="Calibri" panose="020F0502020204030204" pitchFamily="34" charset="0"/>
                <a:cs typeface="Calibri" panose="020F0502020204030204" pitchFamily="34" charset="0"/>
              </a:rPr>
              <a:t> of the </a:t>
            </a:r>
            <a:r>
              <a:rPr lang="en-GB" sz="2400" b="1" dirty="0">
                <a:solidFill>
                  <a:srgbClr val="379493"/>
                </a:solidFill>
                <a:latin typeface="Calibri" panose="020F0502020204030204" pitchFamily="34" charset="0"/>
                <a:cs typeface="Calibri" panose="020F0502020204030204" pitchFamily="34" charset="0"/>
              </a:rPr>
              <a:t>DEMETER’s technology offer </a:t>
            </a:r>
            <a:r>
              <a:rPr lang="en-GB" sz="2400" b="1" u="sng" dirty="0">
                <a:solidFill>
                  <a:srgbClr val="379493"/>
                </a:solidFill>
                <a:latin typeface="Calibri" panose="020F0502020204030204" pitchFamily="34" charset="0"/>
                <a:cs typeface="Calibri" panose="020F0502020204030204" pitchFamily="34" charset="0"/>
              </a:rPr>
              <a:t>beyond</a:t>
            </a:r>
            <a:r>
              <a:rPr lang="en-GB" sz="2400" dirty="0">
                <a:solidFill>
                  <a:srgbClr val="939598"/>
                </a:solidFill>
                <a:latin typeface="Calibri" panose="020F0502020204030204" pitchFamily="34" charset="0"/>
                <a:cs typeface="Calibri" panose="020F0502020204030204" pitchFamily="34" charset="0"/>
              </a:rPr>
              <a:t> </a:t>
            </a:r>
            <a:r>
              <a:rPr lang="en-GB" sz="2400" b="1" dirty="0">
                <a:solidFill>
                  <a:srgbClr val="379493"/>
                </a:solidFill>
                <a:latin typeface="Calibri" panose="020F0502020204030204" pitchFamily="34" charset="0"/>
                <a:cs typeface="Calibri" panose="020F0502020204030204" pitchFamily="34" charset="0"/>
              </a:rPr>
              <a:t>consortium partners </a:t>
            </a:r>
            <a:r>
              <a:rPr lang="en-GB" sz="2400" dirty="0">
                <a:solidFill>
                  <a:srgbClr val="939598"/>
                </a:solidFill>
                <a:latin typeface="Calibri" panose="020F0502020204030204" pitchFamily="34" charset="0"/>
                <a:cs typeface="Calibri" panose="020F0502020204030204" pitchFamily="34" charset="0"/>
              </a:rPr>
              <a:t>and enlarge the outreach of the large-scale pilots by supporting the deployment of new pilots in different geographic regions through </a:t>
            </a:r>
            <a:r>
              <a:rPr lang="en-GB" sz="2400" b="1" dirty="0">
                <a:solidFill>
                  <a:srgbClr val="379493"/>
                </a:solidFill>
                <a:latin typeface="Calibri" panose="020F0502020204030204" pitchFamily="34" charset="0"/>
                <a:cs typeface="Calibri" panose="020F0502020204030204" pitchFamily="34" charset="0"/>
              </a:rPr>
              <a:t>two open calls</a:t>
            </a:r>
          </a:p>
          <a:p>
            <a:pPr marL="12700" marR="5080" algn="ctr">
              <a:lnSpc>
                <a:spcPct val="150000"/>
              </a:lnSpc>
            </a:pPr>
            <a:endParaRPr lang="en-IE" sz="2000" dirty="0">
              <a:latin typeface="Times New Roman"/>
              <a:cs typeface="Times New Roman"/>
            </a:endParaRPr>
          </a:p>
        </p:txBody>
      </p:sp>
    </p:spTree>
    <p:extLst>
      <p:ext uri="{BB962C8B-B14F-4D97-AF65-F5344CB8AC3E}">
        <p14:creationId xmlns:p14="http://schemas.microsoft.com/office/powerpoint/2010/main" val="39116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Goals</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22" name="TextBox 21">
            <a:extLst>
              <a:ext uri="{FF2B5EF4-FFF2-40B4-BE49-F238E27FC236}">
                <a16:creationId xmlns:a16="http://schemas.microsoft.com/office/drawing/2014/main" id="{88A490AA-834F-41F7-BB60-7E51B04F2FDF}"/>
              </a:ext>
            </a:extLst>
          </p:cNvPr>
          <p:cNvSpPr txBox="1"/>
          <p:nvPr/>
        </p:nvSpPr>
        <p:spPr>
          <a:xfrm>
            <a:off x="581226" y="1355031"/>
            <a:ext cx="8848019" cy="3779624"/>
          </a:xfrm>
          <a:prstGeom prst="rect">
            <a:avLst/>
          </a:prstGeom>
          <a:noFill/>
        </p:spPr>
        <p:txBody>
          <a:bodyPr wrap="square" rtlCol="0">
            <a:spAutoFit/>
          </a:bodyPr>
          <a:lstStyle/>
          <a:p>
            <a:pPr marL="12700">
              <a:lnSpc>
                <a:spcPct val="100000"/>
              </a:lnSpc>
            </a:pPr>
            <a:r>
              <a:rPr lang="en-GB" sz="2000" b="1" dirty="0">
                <a:solidFill>
                  <a:srgbClr val="379493"/>
                </a:solidFill>
                <a:latin typeface="Calibri" panose="020F0502020204030204" pitchFamily="34" charset="0"/>
                <a:cs typeface="Calibri" panose="020F0502020204030204" pitchFamily="34" charset="0"/>
              </a:rPr>
              <a:t>OPEN CALL #1 – DEVELOP: </a:t>
            </a:r>
          </a:p>
          <a:p>
            <a:pPr marL="12700">
              <a:lnSpc>
                <a:spcPct val="100000"/>
              </a:lnSpc>
            </a:pPr>
            <a:r>
              <a:rPr lang="en-GB" sz="2000" dirty="0">
                <a:solidFill>
                  <a:srgbClr val="939598"/>
                </a:solidFill>
                <a:latin typeface="Calibri" panose="020F0502020204030204" pitchFamily="34" charset="0"/>
                <a:cs typeface="Calibri" panose="020F0502020204030204" pitchFamily="34" charset="0"/>
              </a:rPr>
              <a:t>Enlarge pool of </a:t>
            </a:r>
            <a:r>
              <a:rPr lang="en-GB" sz="2000" dirty="0" err="1">
                <a:solidFill>
                  <a:srgbClr val="939598"/>
                </a:solidFill>
                <a:latin typeface="Calibri" panose="020F0502020204030204" pitchFamily="34" charset="0"/>
                <a:cs typeface="Calibri" panose="020F0502020204030204" pitchFamily="34" charset="0"/>
              </a:rPr>
              <a:t>Agro</a:t>
            </a:r>
            <a:r>
              <a:rPr lang="en-GB" sz="2000" dirty="0">
                <a:solidFill>
                  <a:srgbClr val="939598"/>
                </a:solidFill>
                <a:latin typeface="Calibri" panose="020F0502020204030204" pitchFamily="34" charset="0"/>
                <a:cs typeface="Calibri" panose="020F0502020204030204" pitchFamily="34" charset="0"/>
              </a:rPr>
              <a:t>-interoperable technologies by engaging tech SMEs towards the integration of their solutions </a:t>
            </a:r>
          </a:p>
          <a:p>
            <a:pPr marL="12700">
              <a:lnSpc>
                <a:spcPct val="100000"/>
              </a:lnSpc>
            </a:pPr>
            <a:r>
              <a:rPr lang="en-GB" sz="2000" b="1" dirty="0">
                <a:solidFill>
                  <a:srgbClr val="379493"/>
                </a:solidFill>
                <a:latin typeface="Calibri" panose="020F0502020204030204" pitchFamily="34" charset="0"/>
                <a:cs typeface="Calibri" panose="020F0502020204030204" pitchFamily="34" charset="0"/>
              </a:rPr>
              <a:t>(Opening: M12 – August 2020)</a:t>
            </a:r>
          </a:p>
          <a:p>
            <a:pPr marL="12700">
              <a:lnSpc>
                <a:spcPct val="100000"/>
              </a:lnSpc>
            </a:pPr>
            <a:endParaRPr lang="en-GB" sz="2000" b="1" dirty="0">
              <a:solidFill>
                <a:srgbClr val="379493"/>
              </a:solidFill>
              <a:latin typeface="Calibri" panose="020F0502020204030204" pitchFamily="34" charset="0"/>
              <a:cs typeface="Calibri" panose="020F0502020204030204" pitchFamily="34" charset="0"/>
            </a:endParaRPr>
          </a:p>
          <a:p>
            <a:pPr marL="12700">
              <a:lnSpc>
                <a:spcPct val="100000"/>
              </a:lnSpc>
            </a:pPr>
            <a:r>
              <a:rPr lang="en-GB" sz="2000" b="1" dirty="0">
                <a:solidFill>
                  <a:srgbClr val="379493"/>
                </a:solidFill>
                <a:latin typeface="Calibri" panose="020F0502020204030204" pitchFamily="34" charset="0"/>
                <a:cs typeface="Calibri" panose="020F0502020204030204" pitchFamily="34" charset="0"/>
              </a:rPr>
              <a:t>OPEN CALL #2 – DEPLOY: </a:t>
            </a:r>
          </a:p>
          <a:p>
            <a:pPr marL="12700">
              <a:lnSpc>
                <a:spcPct val="100000"/>
              </a:lnSpc>
            </a:pPr>
            <a:r>
              <a:rPr lang="en-GB" sz="2000" dirty="0">
                <a:solidFill>
                  <a:srgbClr val="939598"/>
                </a:solidFill>
                <a:latin typeface="Calibri" panose="020F0502020204030204" pitchFamily="34" charset="0"/>
                <a:cs typeface="Calibri" panose="020F0502020204030204" pitchFamily="34" charset="0"/>
              </a:rPr>
              <a:t>Deploy geographic distributed small-scale pilots that demonstrate the impact and potential of DEMETER approach towards digitalising and boosting European </a:t>
            </a:r>
            <a:r>
              <a:rPr lang="en-GB" sz="2000" dirty="0" err="1">
                <a:solidFill>
                  <a:srgbClr val="939598"/>
                </a:solidFill>
                <a:latin typeface="Calibri" panose="020F0502020204030204" pitchFamily="34" charset="0"/>
                <a:cs typeface="Calibri" panose="020F0502020204030204" pitchFamily="34" charset="0"/>
              </a:rPr>
              <a:t>Agro</a:t>
            </a:r>
            <a:r>
              <a:rPr lang="en-GB" sz="2000" dirty="0">
                <a:solidFill>
                  <a:srgbClr val="939598"/>
                </a:solidFill>
                <a:latin typeface="Calibri" panose="020F0502020204030204" pitchFamily="34" charset="0"/>
                <a:cs typeface="Calibri" panose="020F0502020204030204" pitchFamily="34" charset="0"/>
              </a:rPr>
              <a:t>-business. </a:t>
            </a:r>
          </a:p>
          <a:p>
            <a:pPr marL="12700">
              <a:lnSpc>
                <a:spcPct val="100000"/>
              </a:lnSpc>
            </a:pPr>
            <a:r>
              <a:rPr lang="en-GB" sz="2000" b="1" dirty="0">
                <a:solidFill>
                  <a:srgbClr val="379493"/>
                </a:solidFill>
                <a:latin typeface="Calibri" panose="020F0502020204030204" pitchFamily="34" charset="0"/>
                <a:cs typeface="Calibri" panose="020F0502020204030204" pitchFamily="34" charset="0"/>
              </a:rPr>
              <a:t>(Opening: M22 – June 2021)</a:t>
            </a:r>
          </a:p>
          <a:p>
            <a:pPr marL="12700" marR="5080">
              <a:lnSpc>
                <a:spcPct val="113599"/>
              </a:lnSpc>
            </a:pPr>
            <a:endParaRPr lang="en-IE" sz="2000" dirty="0">
              <a:solidFill>
                <a:srgbClr val="939598"/>
              </a:solidFill>
              <a:latin typeface="Calibri" panose="020F0502020204030204" pitchFamily="34" charset="0"/>
              <a:cs typeface="Calibri" panose="020F0502020204030204" pitchFamily="34" charset="0"/>
            </a:endParaRPr>
          </a:p>
          <a:p>
            <a:pPr marL="12700" marR="5080">
              <a:lnSpc>
                <a:spcPct val="113599"/>
              </a:lnSpc>
            </a:pPr>
            <a:endParaRPr lang="en-IE" dirty="0">
              <a:latin typeface="Times New Roman"/>
              <a:cs typeface="Times New Roman"/>
            </a:endParaRPr>
          </a:p>
        </p:txBody>
      </p:sp>
    </p:spTree>
    <p:extLst>
      <p:ext uri="{BB962C8B-B14F-4D97-AF65-F5344CB8AC3E}">
        <p14:creationId xmlns:p14="http://schemas.microsoft.com/office/powerpoint/2010/main" val="105029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Main characteristics</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22" name="TextBox 21">
            <a:extLst>
              <a:ext uri="{FF2B5EF4-FFF2-40B4-BE49-F238E27FC236}">
                <a16:creationId xmlns:a16="http://schemas.microsoft.com/office/drawing/2014/main" id="{88A490AA-834F-41F7-BB60-7E51B04F2FDF}"/>
              </a:ext>
            </a:extLst>
          </p:cNvPr>
          <p:cNvSpPr txBox="1"/>
          <p:nvPr/>
        </p:nvSpPr>
        <p:spPr>
          <a:xfrm>
            <a:off x="581226" y="1355031"/>
            <a:ext cx="8848019" cy="4889159"/>
          </a:xfrm>
          <a:prstGeom prst="rect">
            <a:avLst/>
          </a:prstGeom>
          <a:noFill/>
        </p:spPr>
        <p:txBody>
          <a:bodyPr wrap="square" rtlCol="0">
            <a:spAutoFit/>
          </a:bodyPr>
          <a:lstStyle/>
          <a:p>
            <a:pPr marL="12700">
              <a:lnSpc>
                <a:spcPct val="100000"/>
              </a:lnSpc>
            </a:pPr>
            <a:r>
              <a:rPr lang="en-GB" sz="2000" b="1" dirty="0">
                <a:solidFill>
                  <a:srgbClr val="379493"/>
                </a:solidFill>
                <a:latin typeface="Calibri" panose="020F0502020204030204" pitchFamily="34" charset="0"/>
                <a:cs typeface="Calibri" panose="020F0502020204030204" pitchFamily="34" charset="0"/>
              </a:rPr>
              <a:t>Objective:</a:t>
            </a:r>
          </a:p>
          <a:p>
            <a:pPr marL="12700">
              <a:lnSpc>
                <a:spcPct val="100000"/>
              </a:lnSpc>
            </a:pPr>
            <a:r>
              <a:rPr lang="en-GB" sz="2000" dirty="0">
                <a:solidFill>
                  <a:srgbClr val="939598"/>
                </a:solidFill>
                <a:latin typeface="Calibri" panose="020F0502020204030204" pitchFamily="34" charset="0"/>
                <a:cs typeface="Calibri" panose="020F0502020204030204" pitchFamily="34" charset="0"/>
              </a:rPr>
              <a:t>to attract and fund </a:t>
            </a:r>
            <a:r>
              <a:rPr lang="en-GB" sz="2000" u="sng" dirty="0">
                <a:solidFill>
                  <a:srgbClr val="939598"/>
                </a:solidFill>
                <a:latin typeface="Calibri" panose="020F0502020204030204" pitchFamily="34" charset="0"/>
                <a:cs typeface="Calibri" panose="020F0502020204030204" pitchFamily="34" charset="0"/>
              </a:rPr>
              <a:t>single tech-SMEs</a:t>
            </a:r>
            <a:r>
              <a:rPr lang="en-GB" sz="2000" dirty="0">
                <a:solidFill>
                  <a:srgbClr val="939598"/>
                </a:solidFill>
                <a:latin typeface="Calibri" panose="020F0502020204030204" pitchFamily="34" charset="0"/>
                <a:cs typeface="Calibri" panose="020F0502020204030204" pitchFamily="34" charset="0"/>
              </a:rPr>
              <a:t> (legal entities under the EC regulations) in the development, integration and interoperability of technological products/ services within DEMETER ecosystem.</a:t>
            </a:r>
          </a:p>
          <a:p>
            <a:pPr marL="12700">
              <a:lnSpc>
                <a:spcPct val="100000"/>
              </a:lnSpc>
            </a:pPr>
            <a:endParaRPr lang="en-GB" sz="2000" b="1" dirty="0">
              <a:solidFill>
                <a:srgbClr val="379493"/>
              </a:solidFill>
              <a:latin typeface="Calibri" panose="020F0502020204030204" pitchFamily="34" charset="0"/>
              <a:cs typeface="Calibri" panose="020F0502020204030204" pitchFamily="34" charset="0"/>
            </a:endParaRPr>
          </a:p>
          <a:p>
            <a:pPr marL="12700">
              <a:lnSpc>
                <a:spcPct val="100000"/>
              </a:lnSpc>
            </a:pPr>
            <a:r>
              <a:rPr lang="en-GB" sz="2000" b="1" dirty="0">
                <a:solidFill>
                  <a:srgbClr val="379493"/>
                </a:solidFill>
                <a:latin typeface="Calibri" panose="020F0502020204030204" pitchFamily="34" charset="0"/>
                <a:cs typeface="Calibri" panose="020F0502020204030204" pitchFamily="34" charset="0"/>
              </a:rPr>
              <a:t>Main call characteristics: </a:t>
            </a:r>
          </a:p>
          <a:p>
            <a:pPr marL="355600" indent="-342900">
              <a:lnSpc>
                <a:spcPct val="15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total budget: €300k; </a:t>
            </a:r>
          </a:p>
          <a:p>
            <a:pPr marL="355600" indent="-342900">
              <a:lnSpc>
                <a:spcPct val="15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budget per project: up to €30k (equity-free); </a:t>
            </a:r>
          </a:p>
          <a:p>
            <a:pPr marL="355600" indent="-342900">
              <a:lnSpc>
                <a:spcPct val="15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number of funded projects: 8-12; </a:t>
            </a:r>
          </a:p>
          <a:p>
            <a:pPr marL="355600" indent="-342900">
              <a:lnSpc>
                <a:spcPct val="15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duration of the project: 6-months.</a:t>
            </a:r>
          </a:p>
          <a:p>
            <a:pPr marL="355600" indent="-342900">
              <a:lnSpc>
                <a:spcPct val="150000"/>
              </a:lnSpc>
              <a:buFont typeface="Arial" panose="020B0604020202020204" pitchFamily="34" charset="0"/>
              <a:buChar char="•"/>
            </a:pPr>
            <a:r>
              <a:rPr lang="en-GB" sz="2000" dirty="0">
                <a:solidFill>
                  <a:srgbClr val="939598"/>
                </a:solidFill>
                <a:latin typeface="Calibri" panose="020F0502020204030204" pitchFamily="34" charset="0"/>
                <a:cs typeface="Calibri" panose="020F0502020204030204" pitchFamily="34" charset="0"/>
              </a:rPr>
              <a:t>attract a minimum of 60 proposals</a:t>
            </a:r>
          </a:p>
          <a:p>
            <a:pPr marL="12700" marR="5080">
              <a:lnSpc>
                <a:spcPct val="113599"/>
              </a:lnSpc>
            </a:pPr>
            <a:endParaRPr lang="en-IE" sz="2000" dirty="0">
              <a:solidFill>
                <a:srgbClr val="939598"/>
              </a:solidFill>
              <a:latin typeface="Calibri" panose="020F0502020204030204" pitchFamily="34" charset="0"/>
              <a:cs typeface="Calibri" panose="020F0502020204030204" pitchFamily="34" charset="0"/>
            </a:endParaRPr>
          </a:p>
          <a:p>
            <a:pPr marL="12700" marR="5080">
              <a:lnSpc>
                <a:spcPct val="113599"/>
              </a:lnSpc>
            </a:pPr>
            <a:endParaRPr lang="en-IE" dirty="0">
              <a:latin typeface="Times New Roman"/>
              <a:cs typeface="Times New Roman"/>
            </a:endParaRPr>
          </a:p>
        </p:txBody>
      </p:sp>
      <p:pic>
        <p:nvPicPr>
          <p:cNvPr id="17" name="Picture 6" descr="Image result for money icon euro">
            <a:extLst>
              <a:ext uri="{FF2B5EF4-FFF2-40B4-BE49-F238E27FC236}">
                <a16:creationId xmlns:a16="http://schemas.microsoft.com/office/drawing/2014/main" id="{79BE48FE-1F43-4010-835C-1EEFC2D00D37}"/>
              </a:ext>
            </a:extLst>
          </p:cNvPr>
          <p:cNvPicPr>
            <a:picLocks noChangeAspect="1" noChangeArrowheads="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7224105" y="3756839"/>
            <a:ext cx="991928" cy="859148"/>
          </a:xfrm>
          <a:prstGeom prst="rect">
            <a:avLst/>
          </a:prstGeom>
          <a:solidFill>
            <a:schemeClr val="accent6"/>
          </a:solidFill>
          <a:ln>
            <a:noFill/>
          </a:ln>
        </p:spPr>
      </p:pic>
      <p:sp>
        <p:nvSpPr>
          <p:cNvPr id="18" name="Rectangle 17">
            <a:extLst>
              <a:ext uri="{FF2B5EF4-FFF2-40B4-BE49-F238E27FC236}">
                <a16:creationId xmlns:a16="http://schemas.microsoft.com/office/drawing/2014/main" id="{A744AFFD-8929-4081-99C2-7CE06EE4FA13}"/>
              </a:ext>
            </a:extLst>
          </p:cNvPr>
          <p:cNvSpPr/>
          <p:nvPr/>
        </p:nvSpPr>
        <p:spPr>
          <a:xfrm rot="20480080">
            <a:off x="6135722" y="3268886"/>
            <a:ext cx="2734531" cy="646331"/>
          </a:xfrm>
          <a:prstGeom prst="rect">
            <a:avLst/>
          </a:prstGeom>
        </p:spPr>
        <p:txBody>
          <a:bodyPr wrap="none">
            <a:spAutoFit/>
          </a:bodyPr>
          <a:lstStyle/>
          <a:p>
            <a:r>
              <a:rPr lang="en-GB" sz="2800" b="1" dirty="0">
                <a:solidFill>
                  <a:srgbClr val="379493"/>
                </a:solidFill>
                <a:latin typeface="Calibri" panose="020F0502020204030204" pitchFamily="34" charset="0"/>
                <a:cs typeface="Calibri" panose="020F0502020204030204" pitchFamily="34" charset="0"/>
              </a:rPr>
              <a:t>Cascade</a:t>
            </a:r>
            <a:r>
              <a:rPr lang="en-GB" sz="3600" dirty="0"/>
              <a:t> </a:t>
            </a:r>
            <a:r>
              <a:rPr lang="en-GB" sz="2800" b="1" dirty="0">
                <a:solidFill>
                  <a:srgbClr val="379493"/>
                </a:solidFill>
                <a:latin typeface="Calibri" panose="020F0502020204030204" pitchFamily="34" charset="0"/>
                <a:cs typeface="Calibri" panose="020F0502020204030204" pitchFamily="34" charset="0"/>
              </a:rPr>
              <a:t>funding</a:t>
            </a:r>
            <a:r>
              <a:rPr lang="en-GB" sz="3600" dirty="0"/>
              <a:t> </a:t>
            </a:r>
          </a:p>
        </p:txBody>
      </p:sp>
    </p:spTree>
    <p:extLst>
      <p:ext uri="{BB962C8B-B14F-4D97-AF65-F5344CB8AC3E}">
        <p14:creationId xmlns:p14="http://schemas.microsoft.com/office/powerpoint/2010/main" val="115887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Roles</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34" name="Rectangle 33">
            <a:extLst>
              <a:ext uri="{FF2B5EF4-FFF2-40B4-BE49-F238E27FC236}">
                <a16:creationId xmlns:a16="http://schemas.microsoft.com/office/drawing/2014/main" id="{25116E6E-F131-4AF9-8F98-174189BE083A}"/>
              </a:ext>
            </a:extLst>
          </p:cNvPr>
          <p:cNvSpPr/>
          <p:nvPr/>
        </p:nvSpPr>
        <p:spPr>
          <a:xfrm>
            <a:off x="766058" y="2326910"/>
            <a:ext cx="1656184" cy="2736304"/>
          </a:xfrm>
          <a:prstGeom prst="rect">
            <a:avLst/>
          </a:prstGeom>
          <a:solidFill>
            <a:srgbClr val="379493"/>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Open Call Manager </a:t>
            </a:r>
            <a:endParaRPr lang="en-US" sz="1400" b="1" dirty="0">
              <a:solidFill>
                <a:schemeClr val="bg1"/>
              </a:solidFill>
            </a:endParaRPr>
          </a:p>
          <a:p>
            <a:pPr algn="ctr"/>
            <a:endParaRPr lang="en-US" sz="1400" dirty="0">
              <a:solidFill>
                <a:schemeClr val="bg1"/>
              </a:solidFill>
            </a:endParaRPr>
          </a:p>
          <a:p>
            <a:pPr algn="ctr"/>
            <a:r>
              <a:rPr lang="en-US" sz="1400" dirty="0">
                <a:solidFill>
                  <a:schemeClr val="bg1"/>
                </a:solidFill>
              </a:rPr>
              <a:t>handling OC procedures via T7.3</a:t>
            </a:r>
          </a:p>
          <a:p>
            <a:pPr algn="ctr"/>
            <a:endParaRPr lang="en-US" sz="1400" dirty="0">
              <a:solidFill>
                <a:schemeClr val="bg1"/>
              </a:solidFill>
            </a:endParaRPr>
          </a:p>
          <a:p>
            <a:pPr algn="ctr"/>
            <a:r>
              <a:rPr lang="en-US" sz="1400" dirty="0">
                <a:solidFill>
                  <a:schemeClr val="bg1"/>
                </a:solidFill>
              </a:rPr>
              <a:t>supported by WP7 members</a:t>
            </a:r>
          </a:p>
          <a:p>
            <a:pPr algn="ctr"/>
            <a:endParaRPr lang="en-US" sz="1400" dirty="0">
              <a:solidFill>
                <a:schemeClr val="bg1"/>
              </a:solidFill>
            </a:endParaRPr>
          </a:p>
          <a:p>
            <a:pPr algn="ctr"/>
            <a:r>
              <a:rPr lang="en-US" sz="1400" b="1" dirty="0">
                <a:solidFill>
                  <a:schemeClr val="bg1"/>
                </a:solidFill>
              </a:rPr>
              <a:t>+ dissemination</a:t>
            </a:r>
            <a:endParaRPr lang="en-US" b="1" dirty="0">
              <a:solidFill>
                <a:schemeClr val="bg1"/>
              </a:solidFill>
            </a:endParaRPr>
          </a:p>
        </p:txBody>
      </p:sp>
      <p:sp>
        <p:nvSpPr>
          <p:cNvPr id="35" name="Rectangle 34">
            <a:extLst>
              <a:ext uri="{FF2B5EF4-FFF2-40B4-BE49-F238E27FC236}">
                <a16:creationId xmlns:a16="http://schemas.microsoft.com/office/drawing/2014/main" id="{CA8AEC72-7EB5-44E3-9DC6-FC63A9346106}"/>
              </a:ext>
            </a:extLst>
          </p:cNvPr>
          <p:cNvSpPr/>
          <p:nvPr/>
        </p:nvSpPr>
        <p:spPr>
          <a:xfrm>
            <a:off x="2890294" y="2326910"/>
            <a:ext cx="1656184" cy="2736304"/>
          </a:xfrm>
          <a:prstGeom prst="rect">
            <a:avLst/>
          </a:prstGeom>
          <a:solidFill>
            <a:srgbClr val="379493"/>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Coordinator</a:t>
            </a:r>
          </a:p>
          <a:p>
            <a:pPr algn="ctr"/>
            <a:endParaRPr lang="en-US" sz="1400" dirty="0">
              <a:solidFill>
                <a:schemeClr val="bg1"/>
              </a:solidFill>
            </a:endParaRPr>
          </a:p>
          <a:p>
            <a:pPr algn="ctr"/>
            <a:r>
              <a:rPr lang="en-US" sz="1400" dirty="0">
                <a:solidFill>
                  <a:schemeClr val="bg1"/>
                </a:solidFill>
              </a:rPr>
              <a:t>handling OC administration &amp; funding via WP1</a:t>
            </a:r>
          </a:p>
          <a:p>
            <a:pPr algn="ctr"/>
            <a:endParaRPr lang="en-US" sz="1400" dirty="0">
              <a:solidFill>
                <a:schemeClr val="bg1"/>
              </a:solidFill>
            </a:endParaRPr>
          </a:p>
          <a:p>
            <a:pPr algn="ctr"/>
            <a:r>
              <a:rPr lang="en-US" sz="1400" b="1" dirty="0">
                <a:solidFill>
                  <a:schemeClr val="bg1"/>
                </a:solidFill>
              </a:rPr>
              <a:t>+ dissemination</a:t>
            </a:r>
            <a:endParaRPr lang="en-US" b="1" dirty="0">
              <a:solidFill>
                <a:schemeClr val="bg1"/>
              </a:solidFill>
            </a:endParaRPr>
          </a:p>
        </p:txBody>
      </p:sp>
      <p:sp>
        <p:nvSpPr>
          <p:cNvPr id="36" name="Rectangle 35">
            <a:extLst>
              <a:ext uri="{FF2B5EF4-FFF2-40B4-BE49-F238E27FC236}">
                <a16:creationId xmlns:a16="http://schemas.microsoft.com/office/drawing/2014/main" id="{DAC15C87-8409-48DF-8BCD-ED0408B1F297}"/>
              </a:ext>
            </a:extLst>
          </p:cNvPr>
          <p:cNvSpPr/>
          <p:nvPr/>
        </p:nvSpPr>
        <p:spPr>
          <a:xfrm>
            <a:off x="7138766" y="2326910"/>
            <a:ext cx="1656184" cy="2736304"/>
          </a:xfrm>
          <a:prstGeom prst="rect">
            <a:avLst/>
          </a:prstGeom>
          <a:solidFill>
            <a:srgbClr val="379493"/>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 contracts are signed on behalf of the consortium</a:t>
            </a:r>
          </a:p>
          <a:p>
            <a:pPr algn="ctr"/>
            <a:endParaRPr lang="en-US" sz="1400" dirty="0">
              <a:solidFill>
                <a:schemeClr val="bg1"/>
              </a:solidFill>
            </a:endParaRPr>
          </a:p>
          <a:p>
            <a:pPr algn="ctr"/>
            <a:endParaRPr lang="en-US" sz="1400" dirty="0">
              <a:solidFill>
                <a:schemeClr val="bg1"/>
              </a:solidFill>
            </a:endParaRPr>
          </a:p>
          <a:p>
            <a:pPr algn="ctr"/>
            <a:r>
              <a:rPr lang="en-US" sz="1400" b="1" dirty="0">
                <a:solidFill>
                  <a:schemeClr val="bg1"/>
                </a:solidFill>
              </a:rPr>
              <a:t>+ dissemination</a:t>
            </a:r>
          </a:p>
        </p:txBody>
      </p:sp>
      <p:pic>
        <p:nvPicPr>
          <p:cNvPr id="37" name="Picture 36" descr="A drawing of a cartoon character&#10;&#10;Description automatically generated">
            <a:extLst>
              <a:ext uri="{FF2B5EF4-FFF2-40B4-BE49-F238E27FC236}">
                <a16:creationId xmlns:a16="http://schemas.microsoft.com/office/drawing/2014/main" id="{466EC9B5-67CB-496A-AB93-0A9F294A409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66181" y="1174782"/>
            <a:ext cx="1055938" cy="1028770"/>
          </a:xfrm>
          <a:prstGeom prst="rect">
            <a:avLst/>
          </a:prstGeom>
          <a:noFill/>
          <a:ln>
            <a:noFill/>
          </a:ln>
        </p:spPr>
      </p:pic>
      <p:sp>
        <p:nvSpPr>
          <p:cNvPr id="38" name="Rectangle 37">
            <a:extLst>
              <a:ext uri="{FF2B5EF4-FFF2-40B4-BE49-F238E27FC236}">
                <a16:creationId xmlns:a16="http://schemas.microsoft.com/office/drawing/2014/main" id="{1AA5CB53-6231-440B-B343-377ED59B5684}"/>
              </a:ext>
            </a:extLst>
          </p:cNvPr>
          <p:cNvSpPr/>
          <p:nvPr/>
        </p:nvSpPr>
        <p:spPr>
          <a:xfrm>
            <a:off x="7138766" y="1289152"/>
            <a:ext cx="1637296" cy="914400"/>
          </a:xfrm>
          <a:prstGeom prst="rect">
            <a:avLst/>
          </a:prstGeom>
          <a:solidFill>
            <a:srgbClr val="379493"/>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All DEMETER partners</a:t>
            </a:r>
          </a:p>
        </p:txBody>
      </p:sp>
      <p:sp>
        <p:nvSpPr>
          <p:cNvPr id="39" name="Rectangle 38">
            <a:extLst>
              <a:ext uri="{FF2B5EF4-FFF2-40B4-BE49-F238E27FC236}">
                <a16:creationId xmlns:a16="http://schemas.microsoft.com/office/drawing/2014/main" id="{217227C0-6FC5-4A01-9389-6B461D69CFAF}"/>
              </a:ext>
            </a:extLst>
          </p:cNvPr>
          <p:cNvSpPr/>
          <p:nvPr/>
        </p:nvSpPr>
        <p:spPr>
          <a:xfrm>
            <a:off x="5014530" y="2326910"/>
            <a:ext cx="1656184" cy="2736304"/>
          </a:xfrm>
          <a:prstGeom prst="rect">
            <a:avLst/>
          </a:prstGeom>
          <a:solidFill>
            <a:srgbClr val="379493"/>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Dissemination Lead</a:t>
            </a:r>
          </a:p>
          <a:p>
            <a:pPr algn="ctr"/>
            <a:endParaRPr lang="en-US" sz="1400" dirty="0">
              <a:solidFill>
                <a:schemeClr val="bg1"/>
              </a:solidFill>
            </a:endParaRPr>
          </a:p>
          <a:p>
            <a:pPr algn="ctr"/>
            <a:endParaRPr lang="en-US" sz="1400" dirty="0">
              <a:solidFill>
                <a:schemeClr val="bg1"/>
              </a:solidFill>
            </a:endParaRPr>
          </a:p>
          <a:p>
            <a:pPr algn="ctr"/>
            <a:r>
              <a:rPr lang="en-US" sz="1400" dirty="0">
                <a:solidFill>
                  <a:schemeClr val="bg1"/>
                </a:solidFill>
              </a:rPr>
              <a:t>coordinating WP6  </a:t>
            </a:r>
          </a:p>
          <a:p>
            <a:pPr algn="ctr"/>
            <a:endParaRPr lang="en-US" sz="1400" dirty="0">
              <a:solidFill>
                <a:schemeClr val="bg1"/>
              </a:solidFill>
            </a:endParaRPr>
          </a:p>
          <a:p>
            <a:pPr algn="ctr"/>
            <a:r>
              <a:rPr lang="en-US" sz="1400" b="1" dirty="0">
                <a:solidFill>
                  <a:schemeClr val="bg1"/>
                </a:solidFill>
              </a:rPr>
              <a:t>dissemination</a:t>
            </a:r>
            <a:endParaRPr lang="en-US" sz="1400" dirty="0">
              <a:solidFill>
                <a:schemeClr val="bg1"/>
              </a:solidFill>
            </a:endParaRPr>
          </a:p>
        </p:txBody>
      </p:sp>
      <p:sp>
        <p:nvSpPr>
          <p:cNvPr id="40" name="Rectangle 39">
            <a:extLst>
              <a:ext uri="{FF2B5EF4-FFF2-40B4-BE49-F238E27FC236}">
                <a16:creationId xmlns:a16="http://schemas.microsoft.com/office/drawing/2014/main" id="{C3269E3C-ED35-405C-9642-8D74BCEB7E69}"/>
              </a:ext>
            </a:extLst>
          </p:cNvPr>
          <p:cNvSpPr/>
          <p:nvPr/>
        </p:nvSpPr>
        <p:spPr>
          <a:xfrm>
            <a:off x="766058" y="5231540"/>
            <a:ext cx="8028892" cy="721672"/>
          </a:xfrm>
          <a:prstGeom prst="rect">
            <a:avLst/>
          </a:prstGeom>
          <a:solidFill>
            <a:srgbClr val="379493"/>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Project Management Board </a:t>
            </a:r>
          </a:p>
        </p:txBody>
      </p:sp>
      <p:pic>
        <p:nvPicPr>
          <p:cNvPr id="41" name="Picture 2">
            <a:extLst>
              <a:ext uri="{FF2B5EF4-FFF2-40B4-BE49-F238E27FC236}">
                <a16:creationId xmlns:a16="http://schemas.microsoft.com/office/drawing/2014/main" id="{238F84FC-85B0-4AB9-AEB0-90694E761B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2436" y="1122965"/>
            <a:ext cx="1905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2A357B2B-1750-44DE-9A8B-CA069372EF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03316" y="1174782"/>
            <a:ext cx="1614389" cy="96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81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Timeline</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graphicFrame>
        <p:nvGraphicFramePr>
          <p:cNvPr id="35" name="Table 34">
            <a:extLst>
              <a:ext uri="{FF2B5EF4-FFF2-40B4-BE49-F238E27FC236}">
                <a16:creationId xmlns:a16="http://schemas.microsoft.com/office/drawing/2014/main" id="{5EF056EB-7C43-483D-85AF-E4C2F4DD471D}"/>
              </a:ext>
            </a:extLst>
          </p:cNvPr>
          <p:cNvGraphicFramePr>
            <a:graphicFrameLocks noGrp="1"/>
          </p:cNvGraphicFramePr>
          <p:nvPr>
            <p:extLst>
              <p:ext uri="{D42A27DB-BD31-4B8C-83A1-F6EECF244321}">
                <p14:modId xmlns:p14="http://schemas.microsoft.com/office/powerpoint/2010/main" val="739169512"/>
              </p:ext>
            </p:extLst>
          </p:nvPr>
        </p:nvGraphicFramePr>
        <p:xfrm>
          <a:off x="327084" y="1216397"/>
          <a:ext cx="8997542" cy="4852089"/>
        </p:xfrm>
        <a:graphic>
          <a:graphicData uri="http://schemas.openxmlformats.org/drawingml/2006/table">
            <a:tbl>
              <a:tblPr firstRow="1" firstCol="1" bandRow="1">
                <a:tableStyleId>{9D7B26C5-4107-4FEC-AEDC-1716B250A1EF}</a:tableStyleId>
              </a:tblPr>
              <a:tblGrid>
                <a:gridCol w="1845695">
                  <a:extLst>
                    <a:ext uri="{9D8B030D-6E8A-4147-A177-3AD203B41FA5}">
                      <a16:colId xmlns:a16="http://schemas.microsoft.com/office/drawing/2014/main" val="4276075207"/>
                    </a:ext>
                  </a:extLst>
                </a:gridCol>
                <a:gridCol w="2125226">
                  <a:extLst>
                    <a:ext uri="{9D8B030D-6E8A-4147-A177-3AD203B41FA5}">
                      <a16:colId xmlns:a16="http://schemas.microsoft.com/office/drawing/2014/main" val="623262396"/>
                    </a:ext>
                  </a:extLst>
                </a:gridCol>
                <a:gridCol w="5026621">
                  <a:extLst>
                    <a:ext uri="{9D8B030D-6E8A-4147-A177-3AD203B41FA5}">
                      <a16:colId xmlns:a16="http://schemas.microsoft.com/office/drawing/2014/main" val="286074224"/>
                    </a:ext>
                  </a:extLst>
                </a:gridCol>
              </a:tblGrid>
              <a:tr h="209896">
                <a:tc>
                  <a:txBody>
                    <a:bodyPr/>
                    <a:lstStyle/>
                    <a:p>
                      <a:pPr algn="ctr">
                        <a:lnSpc>
                          <a:spcPct val="107000"/>
                        </a:lnSpc>
                        <a:spcAft>
                          <a:spcPts val="0"/>
                        </a:spcAft>
                      </a:pPr>
                      <a:r>
                        <a:rPr lang="en-GB" sz="1800" dirty="0">
                          <a:solidFill>
                            <a:schemeClr val="bg1"/>
                          </a:solidFill>
                          <a:effectLst/>
                        </a:rPr>
                        <a:t>Project month</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dirty="0">
                          <a:solidFill>
                            <a:schemeClr val="bg1"/>
                          </a:solidFill>
                          <a:effectLst/>
                        </a:rPr>
                        <a:t>Month/year</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dirty="0">
                          <a:solidFill>
                            <a:schemeClr val="bg1"/>
                          </a:solidFill>
                          <a:effectLst/>
                        </a:rPr>
                        <a:t>Deliverable/Task/Milestone</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rgbClr val="379493"/>
                    </a:solidFill>
                  </a:tcPr>
                </a:tc>
                <a:extLst>
                  <a:ext uri="{0D108BD9-81ED-4DB2-BD59-A6C34878D82A}">
                    <a16:rowId xmlns:a16="http://schemas.microsoft.com/office/drawing/2014/main" val="3707215140"/>
                  </a:ext>
                </a:extLst>
              </a:tr>
              <a:tr h="429510">
                <a:tc>
                  <a:txBody>
                    <a:bodyPr/>
                    <a:lstStyle/>
                    <a:p>
                      <a:pPr algn="ctr">
                        <a:lnSpc>
                          <a:spcPct val="107000"/>
                        </a:lnSpc>
                        <a:spcAft>
                          <a:spcPts val="0"/>
                        </a:spcAft>
                      </a:pPr>
                      <a:r>
                        <a:rPr lang="en-GB" sz="1800" dirty="0">
                          <a:solidFill>
                            <a:schemeClr val="bg1"/>
                          </a:solidFill>
                          <a:effectLst/>
                        </a:rPr>
                        <a:t>M07</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dirty="0">
                          <a:effectLst/>
                        </a:rPr>
                        <a:t>March 2020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rPr>
                        <a:t>F6S starts working on open call documents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4332427"/>
                  </a:ext>
                </a:extLst>
              </a:tr>
              <a:tr h="429510">
                <a:tc>
                  <a:txBody>
                    <a:bodyPr/>
                    <a:lstStyle/>
                    <a:p>
                      <a:pPr algn="ctr">
                        <a:lnSpc>
                          <a:spcPct val="107000"/>
                        </a:lnSpc>
                        <a:spcAft>
                          <a:spcPts val="0"/>
                        </a:spcAft>
                      </a:pPr>
                      <a: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M08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April 2020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Open call co-creation process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765772"/>
                  </a:ext>
                </a:extLst>
              </a:tr>
              <a:tr h="868738">
                <a:tc>
                  <a:txBody>
                    <a:bodyPr/>
                    <a:lstStyle/>
                    <a:p>
                      <a:pPr algn="ctr">
                        <a:lnSpc>
                          <a:spcPct val="107000"/>
                        </a:lnSpc>
                        <a:spcAft>
                          <a:spcPts val="0"/>
                        </a:spcAft>
                      </a:pPr>
                      <a:r>
                        <a:rPr lang="en-GB" sz="1800" dirty="0">
                          <a:solidFill>
                            <a:schemeClr val="bg1"/>
                          </a:solidFill>
                          <a:effectLst/>
                        </a:rPr>
                        <a:t>M09</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dirty="0">
                          <a:effectLst/>
                        </a:rPr>
                        <a:t>May 2020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rPr>
                        <a:t>Open call documents are released from WP7 to Project Management Board to review</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883553"/>
                  </a:ext>
                </a:extLst>
              </a:tr>
              <a:tr h="429510">
                <a:tc>
                  <a:txBody>
                    <a:bodyPr/>
                    <a:lstStyle/>
                    <a:p>
                      <a:pPr algn="ctr">
                        <a:lnSpc>
                          <a:spcPct val="107000"/>
                        </a:lnSpc>
                        <a:spcAft>
                          <a:spcPts val="0"/>
                        </a:spcAft>
                      </a:pPr>
                      <a:r>
                        <a:rPr lang="en-GB" sz="1800" dirty="0">
                          <a:solidFill>
                            <a:schemeClr val="bg1"/>
                          </a:solidFill>
                          <a:effectLst/>
                        </a:rPr>
                        <a:t>M10</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dirty="0">
                          <a:effectLst/>
                        </a:rPr>
                        <a:t>June 2020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rPr>
                        <a:t>Open call documents are approved internally and sent to the PO for approval</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314554"/>
                  </a:ext>
                </a:extLst>
              </a:tr>
              <a:tr h="429510">
                <a:tc>
                  <a:txBody>
                    <a:bodyPr/>
                    <a:lstStyle/>
                    <a:p>
                      <a:pPr algn="ctr">
                        <a:lnSpc>
                          <a:spcPct val="107000"/>
                        </a:lnSpc>
                        <a:spcAft>
                          <a:spcPts val="0"/>
                        </a:spcAft>
                      </a:pPr>
                      <a:r>
                        <a:rPr lang="en-GB" sz="1800" dirty="0">
                          <a:solidFill>
                            <a:schemeClr val="bg1"/>
                          </a:solidFill>
                          <a:effectLst/>
                        </a:rPr>
                        <a:t>M11</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dirty="0">
                          <a:effectLst/>
                        </a:rPr>
                        <a:t>July 2020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rPr>
                        <a:t>Submit deliverable </a:t>
                      </a:r>
                      <a:r>
                        <a:rPr lang="en-GB" sz="1800" i="1" dirty="0">
                          <a:effectLst/>
                        </a:rPr>
                        <a:t>D7.2 Open Call Handbook</a:t>
                      </a:r>
                      <a:r>
                        <a:rPr lang="en-GB" sz="1800" dirty="0">
                          <a:effectLst/>
                        </a:rPr>
                        <a:t> and request to officially open the call</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4283560"/>
                  </a:ext>
                </a:extLst>
              </a:tr>
              <a:tr h="209896">
                <a:tc>
                  <a:txBody>
                    <a:bodyPr/>
                    <a:lstStyle/>
                    <a:p>
                      <a:pPr algn="ctr">
                        <a:lnSpc>
                          <a:spcPct val="107000"/>
                        </a:lnSpc>
                        <a:spcAft>
                          <a:spcPts val="0"/>
                        </a:spcAft>
                      </a:pPr>
                      <a:r>
                        <a:rPr lang="en-GB" sz="1800" dirty="0">
                          <a:solidFill>
                            <a:schemeClr val="bg1"/>
                          </a:solidFill>
                          <a:effectLst/>
                        </a:rPr>
                        <a:t>M12</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a:effectLst/>
                        </a:rPr>
                        <a:t>August 2020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rPr>
                        <a:t>Open call launch</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791137"/>
                  </a:ext>
                </a:extLst>
              </a:tr>
              <a:tr h="209896">
                <a:tc>
                  <a:txBody>
                    <a:bodyPr/>
                    <a:lstStyle/>
                    <a:p>
                      <a:pPr algn="ctr">
                        <a:lnSpc>
                          <a:spcPct val="107000"/>
                        </a:lnSpc>
                        <a:spcAft>
                          <a:spcPts val="0"/>
                        </a:spcAft>
                      </a:pPr>
                      <a:r>
                        <a:rPr lang="en-GB" sz="1800" dirty="0">
                          <a:solidFill>
                            <a:schemeClr val="bg1"/>
                          </a:solidFill>
                          <a:effectLst/>
                        </a:rPr>
                        <a:t>M14</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a:effectLst/>
                        </a:rPr>
                        <a:t>September 2020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rPr>
                        <a:t>Open call closure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45997"/>
                  </a:ext>
                </a:extLst>
              </a:tr>
              <a:tr h="209896">
                <a:tc>
                  <a:txBody>
                    <a:bodyPr/>
                    <a:lstStyle/>
                    <a:p>
                      <a:pPr algn="ctr">
                        <a:lnSpc>
                          <a:spcPct val="107000"/>
                        </a:lnSpc>
                        <a:spcAft>
                          <a:spcPts val="0"/>
                        </a:spcAft>
                      </a:pPr>
                      <a:r>
                        <a:rPr lang="en-GB" sz="1800" dirty="0">
                          <a:solidFill>
                            <a:schemeClr val="bg1"/>
                          </a:solidFill>
                          <a:effectLst/>
                        </a:rPr>
                        <a:t>M16</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a:effectLst/>
                        </a:rPr>
                        <a:t>November 2020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rPr>
                        <a:t>Evaluation</a:t>
                      </a:r>
                    </a:p>
                    <a:p>
                      <a:pPr>
                        <a:lnSpc>
                          <a:spcPct val="107000"/>
                        </a:lnSpc>
                        <a:spcAft>
                          <a:spcPts val="0"/>
                        </a:spcAft>
                      </a:pPr>
                      <a:r>
                        <a:rPr lang="en-GB" sz="1800" dirty="0">
                          <a:effectLst/>
                        </a:rPr>
                        <a:t>Sign sub-grant agreements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4714175"/>
                  </a:ext>
                </a:extLst>
              </a:tr>
              <a:tr h="209896">
                <a:tc>
                  <a:txBody>
                    <a:bodyPr/>
                    <a:lstStyle/>
                    <a:p>
                      <a:pPr algn="ctr">
                        <a:lnSpc>
                          <a:spcPct val="107000"/>
                        </a:lnSpc>
                        <a:spcAft>
                          <a:spcPts val="0"/>
                        </a:spcAft>
                      </a:pPr>
                      <a:r>
                        <a:rPr lang="en-GB" sz="1800" dirty="0">
                          <a:solidFill>
                            <a:schemeClr val="bg1"/>
                          </a:solidFill>
                          <a:effectLst/>
                        </a:rPr>
                        <a:t>M16</a:t>
                      </a: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a:effectLst/>
                        </a:rPr>
                        <a:t>November 2020</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rPr>
                        <a:t>Selected-projects start - Milestone MS4</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2394861"/>
                  </a:ext>
                </a:extLst>
              </a:tr>
              <a:tr h="209896">
                <a:tc>
                  <a:txBody>
                    <a:bodyPr/>
                    <a:lstStyle/>
                    <a:p>
                      <a:pPr algn="ctr">
                        <a:lnSpc>
                          <a:spcPct val="107000"/>
                        </a:lnSpc>
                        <a:spcAft>
                          <a:spcPts val="0"/>
                        </a:spcAft>
                      </a:pPr>
                      <a: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M22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79493"/>
                    </a:solidFill>
                  </a:tcPr>
                </a:tc>
                <a:tc>
                  <a:txBody>
                    <a:bodyPr/>
                    <a:lstStyle/>
                    <a:p>
                      <a:pPr algn="ctr">
                        <a:lnSpc>
                          <a:spcPct val="107000"/>
                        </a:lnSpc>
                        <a:spcAft>
                          <a:spcPts val="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May 2021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End of project’s execution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539093"/>
                  </a:ext>
                </a:extLst>
              </a:tr>
            </a:tbl>
          </a:graphicData>
        </a:graphic>
      </p:graphicFrame>
    </p:spTree>
    <p:extLst>
      <p:ext uri="{BB962C8B-B14F-4D97-AF65-F5344CB8AC3E}">
        <p14:creationId xmlns:p14="http://schemas.microsoft.com/office/powerpoint/2010/main" val="3672909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Documents</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9" name="Rectangle 18">
            <a:extLst>
              <a:ext uri="{FF2B5EF4-FFF2-40B4-BE49-F238E27FC236}">
                <a16:creationId xmlns:a16="http://schemas.microsoft.com/office/drawing/2014/main" id="{DA0ABE94-E59F-488B-A24A-11943EF24D76}"/>
              </a:ext>
            </a:extLst>
          </p:cNvPr>
          <p:cNvSpPr/>
          <p:nvPr/>
        </p:nvSpPr>
        <p:spPr>
          <a:xfrm>
            <a:off x="173581" y="1592209"/>
            <a:ext cx="1774068" cy="1697998"/>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1">
                  <a:extLst>
                    <a:ext uri="{A12FA001-AC4F-418D-AE19-62706E023703}">
                      <ahyp:hlinkClr xmlns:ahyp="http://schemas.microsoft.com/office/drawing/2018/hyperlinkcolor" val="tx"/>
                    </a:ext>
                  </a:extLst>
                </a:hlinkClick>
              </a:rPr>
              <a:t>Open Call Text</a:t>
            </a:r>
            <a:endParaRPr lang="en-US" b="1" dirty="0">
              <a:solidFill>
                <a:srgbClr val="7F7F7F"/>
              </a:solidFill>
            </a:endParaRPr>
          </a:p>
        </p:txBody>
      </p:sp>
      <p:sp>
        <p:nvSpPr>
          <p:cNvPr id="23" name="Rectangle 22">
            <a:extLst>
              <a:ext uri="{FF2B5EF4-FFF2-40B4-BE49-F238E27FC236}">
                <a16:creationId xmlns:a16="http://schemas.microsoft.com/office/drawing/2014/main" id="{43D20BAF-504A-42DD-84B9-63B570F7A560}"/>
              </a:ext>
            </a:extLst>
          </p:cNvPr>
          <p:cNvSpPr/>
          <p:nvPr/>
        </p:nvSpPr>
        <p:spPr>
          <a:xfrm>
            <a:off x="2102700" y="1592211"/>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2">
                  <a:extLst>
                    <a:ext uri="{A12FA001-AC4F-418D-AE19-62706E023703}">
                      <ahyp:hlinkClr xmlns:ahyp="http://schemas.microsoft.com/office/drawing/2018/hyperlinkcolor" val="tx"/>
                    </a:ext>
                  </a:extLst>
                </a:hlinkClick>
              </a:rPr>
              <a:t>Guidelines for applicants</a:t>
            </a:r>
            <a:endParaRPr lang="en-US" b="1" dirty="0">
              <a:solidFill>
                <a:srgbClr val="7F7F7F"/>
              </a:solidFill>
            </a:endParaRPr>
          </a:p>
        </p:txBody>
      </p:sp>
      <p:sp>
        <p:nvSpPr>
          <p:cNvPr id="24" name="Rectangle 23">
            <a:extLst>
              <a:ext uri="{FF2B5EF4-FFF2-40B4-BE49-F238E27FC236}">
                <a16:creationId xmlns:a16="http://schemas.microsoft.com/office/drawing/2014/main" id="{850914B4-B64A-452E-B552-5BF3B364DAB8}"/>
              </a:ext>
            </a:extLst>
          </p:cNvPr>
          <p:cNvSpPr/>
          <p:nvPr/>
        </p:nvSpPr>
        <p:spPr>
          <a:xfrm>
            <a:off x="4047323" y="1592209"/>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7F7F7F"/>
                </a:solidFill>
                <a:hlinkClick r:id="rId13">
                  <a:extLst>
                    <a:ext uri="{A12FA001-AC4F-418D-AE19-62706E023703}">
                      <ahyp:hlinkClr xmlns:ahyp="http://schemas.microsoft.com/office/drawing/2018/hyperlinkcolor" val="tx"/>
                    </a:ext>
                  </a:extLst>
                </a:hlinkClick>
              </a:rPr>
              <a:t>Proposal template / Application Form</a:t>
            </a:r>
            <a:endParaRPr lang="en-US" sz="800" b="1" dirty="0">
              <a:solidFill>
                <a:srgbClr val="7F7F7F"/>
              </a:solidFill>
            </a:endParaRPr>
          </a:p>
          <a:p>
            <a:pPr algn="ctr"/>
            <a:r>
              <a:rPr lang="en-US" sz="1000" b="1" dirty="0">
                <a:solidFill>
                  <a:srgbClr val="7F7F7F"/>
                </a:solidFill>
              </a:rPr>
              <a:t>+</a:t>
            </a:r>
            <a:r>
              <a:rPr lang="en-US" sz="1000" b="1" dirty="0">
                <a:solidFill>
                  <a:srgbClr val="7F7F7F"/>
                </a:solidFill>
                <a:hlinkClick r:id="rId14">
                  <a:extLst>
                    <a:ext uri="{A12FA001-AC4F-418D-AE19-62706E023703}">
                      <ahyp:hlinkClr xmlns:ahyp="http://schemas.microsoft.com/office/drawing/2018/hyperlinkcolor" val="tx"/>
                    </a:ext>
                  </a:extLst>
                </a:hlinkClick>
              </a:rPr>
              <a:t>proposal supplement</a:t>
            </a:r>
            <a:endParaRPr lang="en-US" sz="1000" b="1" dirty="0">
              <a:solidFill>
                <a:srgbClr val="7F7F7F"/>
              </a:solidFill>
            </a:endParaRPr>
          </a:p>
        </p:txBody>
      </p:sp>
      <p:sp>
        <p:nvSpPr>
          <p:cNvPr id="25" name="Rectangle 24">
            <a:extLst>
              <a:ext uri="{FF2B5EF4-FFF2-40B4-BE49-F238E27FC236}">
                <a16:creationId xmlns:a16="http://schemas.microsoft.com/office/drawing/2014/main" id="{69D70F45-3234-459F-9EED-5E5AD196D3F0}"/>
              </a:ext>
            </a:extLst>
          </p:cNvPr>
          <p:cNvSpPr/>
          <p:nvPr/>
        </p:nvSpPr>
        <p:spPr>
          <a:xfrm>
            <a:off x="5993895" y="1592211"/>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5">
                  <a:extLst>
                    <a:ext uri="{A12FA001-AC4F-418D-AE19-62706E023703}">
                      <ahyp:hlinkClr xmlns:ahyp="http://schemas.microsoft.com/office/drawing/2018/hyperlinkcolor" val="tx"/>
                    </a:ext>
                  </a:extLst>
                </a:hlinkClick>
              </a:rPr>
              <a:t>FAQ</a:t>
            </a:r>
            <a:endParaRPr lang="en-US" b="1" dirty="0">
              <a:solidFill>
                <a:srgbClr val="7F7F7F"/>
              </a:solidFill>
            </a:endParaRPr>
          </a:p>
        </p:txBody>
      </p:sp>
      <p:sp>
        <p:nvSpPr>
          <p:cNvPr id="29" name="Rectangle 28">
            <a:extLst>
              <a:ext uri="{FF2B5EF4-FFF2-40B4-BE49-F238E27FC236}">
                <a16:creationId xmlns:a16="http://schemas.microsoft.com/office/drawing/2014/main" id="{DA7CDCEF-A2F0-4967-B34F-8EED0C834767}"/>
              </a:ext>
            </a:extLst>
          </p:cNvPr>
          <p:cNvSpPr/>
          <p:nvPr/>
        </p:nvSpPr>
        <p:spPr>
          <a:xfrm>
            <a:off x="7938518" y="1587512"/>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7F7F7F"/>
                </a:solidFill>
                <a:hlinkClick r:id="rId16">
                  <a:extLst>
                    <a:ext uri="{A12FA001-AC4F-418D-AE19-62706E023703}">
                      <ahyp:hlinkClr xmlns:ahyp="http://schemas.microsoft.com/office/drawing/2018/hyperlinkcolor" val="tx"/>
                    </a:ext>
                  </a:extLst>
                </a:hlinkClick>
              </a:rPr>
              <a:t>Honour</a:t>
            </a:r>
            <a:r>
              <a:rPr lang="en-US" b="1" dirty="0">
                <a:solidFill>
                  <a:srgbClr val="7F7F7F"/>
                </a:solidFill>
                <a:hlinkClick r:id="rId16">
                  <a:extLst>
                    <a:ext uri="{A12FA001-AC4F-418D-AE19-62706E023703}">
                      <ahyp:hlinkClr xmlns:ahyp="http://schemas.microsoft.com/office/drawing/2018/hyperlinkcolor" val="tx"/>
                    </a:ext>
                  </a:extLst>
                </a:hlinkClick>
              </a:rPr>
              <a:t> Declaration</a:t>
            </a:r>
            <a:endParaRPr lang="en-US" b="1" dirty="0">
              <a:solidFill>
                <a:srgbClr val="7F7F7F"/>
              </a:solidFill>
            </a:endParaRPr>
          </a:p>
        </p:txBody>
      </p:sp>
      <p:sp>
        <p:nvSpPr>
          <p:cNvPr id="30" name="Rectangle 29">
            <a:extLst>
              <a:ext uri="{FF2B5EF4-FFF2-40B4-BE49-F238E27FC236}">
                <a16:creationId xmlns:a16="http://schemas.microsoft.com/office/drawing/2014/main" id="{6DC906C6-18C9-4AF8-A2F0-C6F68E148990}"/>
              </a:ext>
            </a:extLst>
          </p:cNvPr>
          <p:cNvSpPr/>
          <p:nvPr/>
        </p:nvSpPr>
        <p:spPr>
          <a:xfrm>
            <a:off x="173581" y="3485952"/>
            <a:ext cx="1774068" cy="1697998"/>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7">
                  <a:extLst>
                    <a:ext uri="{A12FA001-AC4F-418D-AE19-62706E023703}">
                      <ahyp:hlinkClr xmlns:ahyp="http://schemas.microsoft.com/office/drawing/2018/hyperlinkcolor" val="tx"/>
                    </a:ext>
                  </a:extLst>
                </a:hlinkClick>
              </a:rPr>
              <a:t>SME Declaration</a:t>
            </a:r>
            <a:endParaRPr lang="en-US" b="1" dirty="0">
              <a:solidFill>
                <a:srgbClr val="7F7F7F"/>
              </a:solidFill>
            </a:endParaRPr>
          </a:p>
        </p:txBody>
      </p:sp>
      <p:sp>
        <p:nvSpPr>
          <p:cNvPr id="31" name="Rectangle 30">
            <a:extLst>
              <a:ext uri="{FF2B5EF4-FFF2-40B4-BE49-F238E27FC236}">
                <a16:creationId xmlns:a16="http://schemas.microsoft.com/office/drawing/2014/main" id="{22C8B741-223E-468C-B5FA-5028F72EA75A}"/>
              </a:ext>
            </a:extLst>
          </p:cNvPr>
          <p:cNvSpPr/>
          <p:nvPr/>
        </p:nvSpPr>
        <p:spPr>
          <a:xfrm>
            <a:off x="2102700" y="3485955"/>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8">
                  <a:extLst>
                    <a:ext uri="{A12FA001-AC4F-418D-AE19-62706E023703}">
                      <ahyp:hlinkClr xmlns:ahyp="http://schemas.microsoft.com/office/drawing/2018/hyperlinkcolor" val="tx"/>
                    </a:ext>
                  </a:extLst>
                </a:hlinkClick>
              </a:rPr>
              <a:t>Bank account information</a:t>
            </a:r>
            <a:endParaRPr lang="en-US" b="1" dirty="0">
              <a:solidFill>
                <a:srgbClr val="7F7F7F"/>
              </a:solidFill>
            </a:endParaRPr>
          </a:p>
        </p:txBody>
      </p:sp>
      <p:sp>
        <p:nvSpPr>
          <p:cNvPr id="32" name="Rectangle 31">
            <a:extLst>
              <a:ext uri="{FF2B5EF4-FFF2-40B4-BE49-F238E27FC236}">
                <a16:creationId xmlns:a16="http://schemas.microsoft.com/office/drawing/2014/main" id="{414D626A-F2CC-493A-9604-290E0B630AE0}"/>
              </a:ext>
            </a:extLst>
          </p:cNvPr>
          <p:cNvSpPr/>
          <p:nvPr/>
        </p:nvSpPr>
        <p:spPr>
          <a:xfrm>
            <a:off x="4047323" y="3485952"/>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9">
                  <a:extLst>
                    <a:ext uri="{A12FA001-AC4F-418D-AE19-62706E023703}">
                      <ahyp:hlinkClr xmlns:ahyp="http://schemas.microsoft.com/office/drawing/2018/hyperlinkcolor" val="tx"/>
                    </a:ext>
                  </a:extLst>
                </a:hlinkClick>
              </a:rPr>
              <a:t>Sub-grantee agreement template</a:t>
            </a:r>
            <a:endParaRPr lang="en-US" b="1" dirty="0">
              <a:solidFill>
                <a:srgbClr val="7F7F7F"/>
              </a:solidFill>
            </a:endParaRPr>
          </a:p>
        </p:txBody>
      </p:sp>
      <p:sp>
        <p:nvSpPr>
          <p:cNvPr id="33" name="Rectangle 32">
            <a:extLst>
              <a:ext uri="{FF2B5EF4-FFF2-40B4-BE49-F238E27FC236}">
                <a16:creationId xmlns:a16="http://schemas.microsoft.com/office/drawing/2014/main" id="{87B77375-E616-4DA1-A2A9-F3AE69C97F9B}"/>
              </a:ext>
            </a:extLst>
          </p:cNvPr>
          <p:cNvSpPr/>
          <p:nvPr/>
        </p:nvSpPr>
        <p:spPr>
          <a:xfrm>
            <a:off x="5991613" y="3485952"/>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Template for H2020 Financial Support to Third Parties</a:t>
            </a:r>
          </a:p>
        </p:txBody>
      </p:sp>
    </p:spTree>
    <p:extLst>
      <p:ext uri="{BB962C8B-B14F-4D97-AF65-F5344CB8AC3E}">
        <p14:creationId xmlns:p14="http://schemas.microsoft.com/office/powerpoint/2010/main" val="358906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18CDAAF-EB5A-0C4E-A4F8-4B6590D5CA0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9852749" y="-36581"/>
            <a:ext cx="2388881" cy="6562848"/>
          </a:xfrm>
          <a:prstGeom prst="rect">
            <a:avLst/>
          </a:prstGeom>
        </p:spPr>
      </p:pic>
      <p:sp>
        <p:nvSpPr>
          <p:cNvPr id="27" name="Rectangle 26">
            <a:extLst>
              <a:ext uri="{FF2B5EF4-FFF2-40B4-BE49-F238E27FC236}">
                <a16:creationId xmlns:a16="http://schemas.microsoft.com/office/drawing/2014/main" id="{5C078FDB-6B8B-DB4B-B093-91FEC8E058FA}"/>
              </a:ext>
            </a:extLst>
          </p:cNvPr>
          <p:cNvSpPr/>
          <p:nvPr/>
        </p:nvSpPr>
        <p:spPr>
          <a:xfrm>
            <a:off x="9655922" y="4094158"/>
            <a:ext cx="2583783" cy="2541426"/>
          </a:xfrm>
          <a:prstGeom prst="rect">
            <a:avLst/>
          </a:prstGeom>
          <a:gradFill>
            <a:gsLst>
              <a:gs pos="80000">
                <a:schemeClr val="accent1">
                  <a:lumMod val="0"/>
                  <a:lumOff val="100000"/>
                </a:schemeClr>
              </a:gs>
              <a:gs pos="0">
                <a:schemeClr val="bg1">
                  <a:alpha val="0"/>
                  <a:lumMod val="6000"/>
                  <a:lumOff val="9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1" name="Rectangle 10">
            <a:extLst>
              <a:ext uri="{FF2B5EF4-FFF2-40B4-BE49-F238E27FC236}">
                <a16:creationId xmlns:a16="http://schemas.microsoft.com/office/drawing/2014/main" id="{AF463781-0EBB-BC4D-AB29-6253714C0BCD}"/>
              </a:ext>
            </a:extLst>
          </p:cNvPr>
          <p:cNvSpPr/>
          <p:nvPr/>
        </p:nvSpPr>
        <p:spPr>
          <a:xfrm>
            <a:off x="-711375" y="301908"/>
            <a:ext cx="1201401"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solidFill>
                <a:srgbClr val="E2B026"/>
              </a:solidFill>
            </a:endParaRPr>
          </a:p>
        </p:txBody>
      </p:sp>
      <p:sp>
        <p:nvSpPr>
          <p:cNvPr id="7" name="Rectangle 6">
            <a:extLst>
              <a:ext uri="{FF2B5EF4-FFF2-40B4-BE49-F238E27FC236}">
                <a16:creationId xmlns:a16="http://schemas.microsoft.com/office/drawing/2014/main" id="{0107BA73-F643-FD4F-9DC6-E02D6B6B5BE9}"/>
              </a:ext>
            </a:extLst>
          </p:cNvPr>
          <p:cNvSpPr/>
          <p:nvPr/>
        </p:nvSpPr>
        <p:spPr>
          <a:xfrm>
            <a:off x="-47705" y="6331936"/>
            <a:ext cx="12287410" cy="376383"/>
          </a:xfrm>
          <a:prstGeom prst="rect">
            <a:avLst/>
          </a:prstGeom>
          <a:solidFill>
            <a:srgbClr val="379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6" name="object 9">
            <a:extLst>
              <a:ext uri="{FF2B5EF4-FFF2-40B4-BE49-F238E27FC236}">
                <a16:creationId xmlns:a16="http://schemas.microsoft.com/office/drawing/2014/main" id="{4B94EB13-BDA5-FE46-8640-93D5E23EF90E}"/>
              </a:ext>
            </a:extLst>
          </p:cNvPr>
          <p:cNvSpPr txBox="1">
            <a:spLocks/>
          </p:cNvSpPr>
          <p:nvPr/>
        </p:nvSpPr>
        <p:spPr>
          <a:xfrm>
            <a:off x="1180713" y="337455"/>
            <a:ext cx="7733960" cy="344091"/>
          </a:xfrm>
          <a:prstGeom prst="rect">
            <a:avLst/>
          </a:prstGeom>
        </p:spPr>
        <p:txBody>
          <a:bodyPr vert="horz" wrap="square" lIns="0" tIns="8086" rIns="0" bIns="0" rtlCol="0">
            <a:spAutoFit/>
          </a:bodyPr>
          <a:lstStyle>
            <a:lvl1pPr>
              <a:defRPr sz="4250" b="1" i="0">
                <a:solidFill>
                  <a:srgbClr val="379493"/>
                </a:solidFill>
                <a:latin typeface="Arial"/>
                <a:ea typeface="+mj-ea"/>
                <a:cs typeface="Arial"/>
              </a:defRPr>
            </a:lvl1pPr>
          </a:lstStyle>
          <a:p>
            <a:pPr marL="7701">
              <a:spcBef>
                <a:spcPts val="64"/>
              </a:spcBef>
            </a:pPr>
            <a:r>
              <a:rPr lang="en-IE" sz="2183" kern="0" dirty="0">
                <a:latin typeface="Calibri" panose="020F0502020204030204" pitchFamily="34" charset="0"/>
                <a:cs typeface="Calibri" panose="020F0502020204030204" pitchFamily="34" charset="0"/>
              </a:rPr>
              <a:t>Open Call #1 – DEVELOP: Documents</a:t>
            </a:r>
          </a:p>
        </p:txBody>
      </p:sp>
      <p:pic>
        <p:nvPicPr>
          <p:cNvPr id="12" name="Picture 11">
            <a:extLst>
              <a:ext uri="{FF2B5EF4-FFF2-40B4-BE49-F238E27FC236}">
                <a16:creationId xmlns:a16="http://schemas.microsoft.com/office/drawing/2014/main" id="{E6A39189-83C4-A140-BF78-495E173FB82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5736" y="6197466"/>
            <a:ext cx="650907" cy="650907"/>
          </a:xfrm>
          <a:prstGeom prst="rect">
            <a:avLst/>
          </a:prstGeom>
        </p:spPr>
      </p:pic>
      <p:pic>
        <p:nvPicPr>
          <p:cNvPr id="14" name="Picture 13">
            <a:extLst>
              <a:ext uri="{FF2B5EF4-FFF2-40B4-BE49-F238E27FC236}">
                <a16:creationId xmlns:a16="http://schemas.microsoft.com/office/drawing/2014/main" id="{2D17CCB3-87AE-2748-80D4-48A4726EF6D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02389" y="6197466"/>
            <a:ext cx="650907" cy="650907"/>
          </a:xfrm>
          <a:prstGeom prst="rect">
            <a:avLst/>
          </a:prstGeom>
        </p:spPr>
      </p:pic>
      <p:pic>
        <p:nvPicPr>
          <p:cNvPr id="15" name="Picture 14">
            <a:extLst>
              <a:ext uri="{FF2B5EF4-FFF2-40B4-BE49-F238E27FC236}">
                <a16:creationId xmlns:a16="http://schemas.microsoft.com/office/drawing/2014/main" id="{0254CB84-8188-1F47-BC44-1E41F904929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2632" y="6202736"/>
            <a:ext cx="640367" cy="640367"/>
          </a:xfrm>
          <a:prstGeom prst="rect">
            <a:avLst/>
          </a:prstGeom>
        </p:spPr>
      </p:pic>
      <p:pic>
        <p:nvPicPr>
          <p:cNvPr id="20" name="Picture 19">
            <a:extLst>
              <a:ext uri="{FF2B5EF4-FFF2-40B4-BE49-F238E27FC236}">
                <a16:creationId xmlns:a16="http://schemas.microsoft.com/office/drawing/2014/main" id="{E99E4354-15B6-AB45-B8F9-804B14D345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792620" y="6197466"/>
            <a:ext cx="650907" cy="650907"/>
          </a:xfrm>
          <a:prstGeom prst="rect">
            <a:avLst/>
          </a:prstGeom>
        </p:spPr>
      </p:pic>
      <p:pic>
        <p:nvPicPr>
          <p:cNvPr id="21" name="Picture 20">
            <a:extLst>
              <a:ext uri="{FF2B5EF4-FFF2-40B4-BE49-F238E27FC236}">
                <a16:creationId xmlns:a16="http://schemas.microsoft.com/office/drawing/2014/main" id="{92179CBA-153D-0949-A9C6-07A3E55CE19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178852" y="6202736"/>
            <a:ext cx="640367" cy="640367"/>
          </a:xfrm>
          <a:prstGeom prst="rect">
            <a:avLst/>
          </a:prstGeom>
        </p:spPr>
      </p:pic>
      <p:sp>
        <p:nvSpPr>
          <p:cNvPr id="2" name="Oval 1">
            <a:extLst>
              <a:ext uri="{FF2B5EF4-FFF2-40B4-BE49-F238E27FC236}">
                <a16:creationId xmlns:a16="http://schemas.microsoft.com/office/drawing/2014/main" id="{D0868F29-91EB-8746-8623-B0E35140004B}"/>
              </a:ext>
            </a:extLst>
          </p:cNvPr>
          <p:cNvSpPr/>
          <p:nvPr/>
        </p:nvSpPr>
        <p:spPr>
          <a:xfrm>
            <a:off x="327084" y="235957"/>
            <a:ext cx="508285" cy="508285"/>
          </a:xfrm>
          <a:prstGeom prst="ellipse">
            <a:avLst/>
          </a:prstGeom>
          <a:solidFill>
            <a:srgbClr val="379493"/>
          </a:solid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pic>
        <p:nvPicPr>
          <p:cNvPr id="6" name="Picture 5">
            <a:extLst>
              <a:ext uri="{FF2B5EF4-FFF2-40B4-BE49-F238E27FC236}">
                <a16:creationId xmlns:a16="http://schemas.microsoft.com/office/drawing/2014/main" id="{7D3E47F1-4E16-4745-B6B7-B7866CA0D7C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396396" y="269346"/>
            <a:ext cx="369662" cy="408945"/>
          </a:xfrm>
          <a:prstGeom prst="rect">
            <a:avLst/>
          </a:prstGeom>
        </p:spPr>
      </p:pic>
      <p:pic>
        <p:nvPicPr>
          <p:cNvPr id="28" name="Picture 27">
            <a:extLst>
              <a:ext uri="{FF2B5EF4-FFF2-40B4-BE49-F238E27FC236}">
                <a16:creationId xmlns:a16="http://schemas.microsoft.com/office/drawing/2014/main" id="{FCCC5799-1342-6C46-829C-F835E852216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001046" y="297077"/>
            <a:ext cx="2049484" cy="623597"/>
          </a:xfrm>
          <a:prstGeom prst="rect">
            <a:avLst/>
          </a:prstGeom>
        </p:spPr>
      </p:pic>
      <p:sp>
        <p:nvSpPr>
          <p:cNvPr id="19" name="Rectangle 18">
            <a:extLst>
              <a:ext uri="{FF2B5EF4-FFF2-40B4-BE49-F238E27FC236}">
                <a16:creationId xmlns:a16="http://schemas.microsoft.com/office/drawing/2014/main" id="{DA0ABE94-E59F-488B-A24A-11943EF24D76}"/>
              </a:ext>
            </a:extLst>
          </p:cNvPr>
          <p:cNvSpPr/>
          <p:nvPr/>
        </p:nvSpPr>
        <p:spPr>
          <a:xfrm>
            <a:off x="173581" y="1592209"/>
            <a:ext cx="1774068" cy="1697998"/>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1">
                  <a:extLst>
                    <a:ext uri="{A12FA001-AC4F-418D-AE19-62706E023703}">
                      <ahyp:hlinkClr xmlns:ahyp="http://schemas.microsoft.com/office/drawing/2018/hyperlinkcolor" val="tx"/>
                    </a:ext>
                  </a:extLst>
                </a:hlinkClick>
              </a:rPr>
              <a:t>Open Call Text</a:t>
            </a:r>
            <a:endParaRPr lang="en-US" b="1" dirty="0">
              <a:solidFill>
                <a:srgbClr val="7F7F7F"/>
              </a:solidFill>
            </a:endParaRPr>
          </a:p>
        </p:txBody>
      </p:sp>
      <p:sp>
        <p:nvSpPr>
          <p:cNvPr id="23" name="Rectangle 22">
            <a:extLst>
              <a:ext uri="{FF2B5EF4-FFF2-40B4-BE49-F238E27FC236}">
                <a16:creationId xmlns:a16="http://schemas.microsoft.com/office/drawing/2014/main" id="{43D20BAF-504A-42DD-84B9-63B570F7A560}"/>
              </a:ext>
            </a:extLst>
          </p:cNvPr>
          <p:cNvSpPr/>
          <p:nvPr/>
        </p:nvSpPr>
        <p:spPr>
          <a:xfrm>
            <a:off x="2102700" y="1592211"/>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2">
                  <a:extLst>
                    <a:ext uri="{A12FA001-AC4F-418D-AE19-62706E023703}">
                      <ahyp:hlinkClr xmlns:ahyp="http://schemas.microsoft.com/office/drawing/2018/hyperlinkcolor" val="tx"/>
                    </a:ext>
                  </a:extLst>
                </a:hlinkClick>
              </a:rPr>
              <a:t>Guidelines for applicants</a:t>
            </a:r>
            <a:endParaRPr lang="en-US" b="1" dirty="0">
              <a:solidFill>
                <a:srgbClr val="7F7F7F"/>
              </a:solidFill>
            </a:endParaRPr>
          </a:p>
        </p:txBody>
      </p:sp>
      <p:sp>
        <p:nvSpPr>
          <p:cNvPr id="24" name="Rectangle 23">
            <a:extLst>
              <a:ext uri="{FF2B5EF4-FFF2-40B4-BE49-F238E27FC236}">
                <a16:creationId xmlns:a16="http://schemas.microsoft.com/office/drawing/2014/main" id="{850914B4-B64A-452E-B552-5BF3B364DAB8}"/>
              </a:ext>
            </a:extLst>
          </p:cNvPr>
          <p:cNvSpPr/>
          <p:nvPr/>
        </p:nvSpPr>
        <p:spPr>
          <a:xfrm>
            <a:off x="4047323" y="1592209"/>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7F7F7F"/>
                </a:solidFill>
                <a:hlinkClick r:id="rId13">
                  <a:extLst>
                    <a:ext uri="{A12FA001-AC4F-418D-AE19-62706E023703}">
                      <ahyp:hlinkClr xmlns:ahyp="http://schemas.microsoft.com/office/drawing/2018/hyperlinkcolor" val="tx"/>
                    </a:ext>
                  </a:extLst>
                </a:hlinkClick>
              </a:rPr>
              <a:t>Proposal template / Application Form</a:t>
            </a:r>
            <a:endParaRPr lang="en-US" sz="800" b="1" dirty="0">
              <a:solidFill>
                <a:srgbClr val="7F7F7F"/>
              </a:solidFill>
            </a:endParaRPr>
          </a:p>
          <a:p>
            <a:pPr algn="ctr"/>
            <a:r>
              <a:rPr lang="en-US" sz="1000" b="1" dirty="0">
                <a:solidFill>
                  <a:srgbClr val="7F7F7F"/>
                </a:solidFill>
              </a:rPr>
              <a:t>+</a:t>
            </a:r>
            <a:r>
              <a:rPr lang="en-US" sz="1000" b="1" dirty="0">
                <a:solidFill>
                  <a:srgbClr val="7F7F7F"/>
                </a:solidFill>
                <a:hlinkClick r:id="rId14">
                  <a:extLst>
                    <a:ext uri="{A12FA001-AC4F-418D-AE19-62706E023703}">
                      <ahyp:hlinkClr xmlns:ahyp="http://schemas.microsoft.com/office/drawing/2018/hyperlinkcolor" val="tx"/>
                    </a:ext>
                  </a:extLst>
                </a:hlinkClick>
              </a:rPr>
              <a:t>proposal supplement</a:t>
            </a:r>
            <a:endParaRPr lang="en-US" sz="1000" b="1" dirty="0">
              <a:solidFill>
                <a:srgbClr val="7F7F7F"/>
              </a:solidFill>
            </a:endParaRPr>
          </a:p>
        </p:txBody>
      </p:sp>
      <p:sp>
        <p:nvSpPr>
          <p:cNvPr id="25" name="Rectangle 24">
            <a:extLst>
              <a:ext uri="{FF2B5EF4-FFF2-40B4-BE49-F238E27FC236}">
                <a16:creationId xmlns:a16="http://schemas.microsoft.com/office/drawing/2014/main" id="{69D70F45-3234-459F-9EED-5E5AD196D3F0}"/>
              </a:ext>
            </a:extLst>
          </p:cNvPr>
          <p:cNvSpPr/>
          <p:nvPr/>
        </p:nvSpPr>
        <p:spPr>
          <a:xfrm>
            <a:off x="5993895" y="1592211"/>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5">
                  <a:extLst>
                    <a:ext uri="{A12FA001-AC4F-418D-AE19-62706E023703}">
                      <ahyp:hlinkClr xmlns:ahyp="http://schemas.microsoft.com/office/drawing/2018/hyperlinkcolor" val="tx"/>
                    </a:ext>
                  </a:extLst>
                </a:hlinkClick>
              </a:rPr>
              <a:t>FAQ</a:t>
            </a:r>
            <a:endParaRPr lang="en-US" b="1" dirty="0">
              <a:solidFill>
                <a:srgbClr val="7F7F7F"/>
              </a:solidFill>
            </a:endParaRPr>
          </a:p>
        </p:txBody>
      </p:sp>
      <p:sp>
        <p:nvSpPr>
          <p:cNvPr id="29" name="Rectangle 28">
            <a:extLst>
              <a:ext uri="{FF2B5EF4-FFF2-40B4-BE49-F238E27FC236}">
                <a16:creationId xmlns:a16="http://schemas.microsoft.com/office/drawing/2014/main" id="{DA7CDCEF-A2F0-4967-B34F-8EED0C834767}"/>
              </a:ext>
            </a:extLst>
          </p:cNvPr>
          <p:cNvSpPr/>
          <p:nvPr/>
        </p:nvSpPr>
        <p:spPr>
          <a:xfrm>
            <a:off x="7938518" y="1587512"/>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rgbClr val="7F7F7F"/>
                </a:solidFill>
                <a:hlinkClick r:id="rId16">
                  <a:extLst>
                    <a:ext uri="{A12FA001-AC4F-418D-AE19-62706E023703}">
                      <ahyp:hlinkClr xmlns:ahyp="http://schemas.microsoft.com/office/drawing/2018/hyperlinkcolor" val="tx"/>
                    </a:ext>
                  </a:extLst>
                </a:hlinkClick>
              </a:rPr>
              <a:t>Honour</a:t>
            </a:r>
            <a:r>
              <a:rPr lang="en-US" b="1" dirty="0">
                <a:solidFill>
                  <a:srgbClr val="7F7F7F"/>
                </a:solidFill>
                <a:hlinkClick r:id="rId16">
                  <a:extLst>
                    <a:ext uri="{A12FA001-AC4F-418D-AE19-62706E023703}">
                      <ahyp:hlinkClr xmlns:ahyp="http://schemas.microsoft.com/office/drawing/2018/hyperlinkcolor" val="tx"/>
                    </a:ext>
                  </a:extLst>
                </a:hlinkClick>
              </a:rPr>
              <a:t> Declaration</a:t>
            </a:r>
            <a:endParaRPr lang="en-US" b="1" dirty="0">
              <a:solidFill>
                <a:srgbClr val="7F7F7F"/>
              </a:solidFill>
            </a:endParaRPr>
          </a:p>
        </p:txBody>
      </p:sp>
      <p:sp>
        <p:nvSpPr>
          <p:cNvPr id="30" name="Rectangle 29">
            <a:extLst>
              <a:ext uri="{FF2B5EF4-FFF2-40B4-BE49-F238E27FC236}">
                <a16:creationId xmlns:a16="http://schemas.microsoft.com/office/drawing/2014/main" id="{6DC906C6-18C9-4AF8-A2F0-C6F68E148990}"/>
              </a:ext>
            </a:extLst>
          </p:cNvPr>
          <p:cNvSpPr/>
          <p:nvPr/>
        </p:nvSpPr>
        <p:spPr>
          <a:xfrm>
            <a:off x="173581" y="3485952"/>
            <a:ext cx="1774068" cy="1697998"/>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7">
                  <a:extLst>
                    <a:ext uri="{A12FA001-AC4F-418D-AE19-62706E023703}">
                      <ahyp:hlinkClr xmlns:ahyp="http://schemas.microsoft.com/office/drawing/2018/hyperlinkcolor" val="tx"/>
                    </a:ext>
                  </a:extLst>
                </a:hlinkClick>
              </a:rPr>
              <a:t>SME Declaration</a:t>
            </a:r>
            <a:endParaRPr lang="en-US" b="1" dirty="0">
              <a:solidFill>
                <a:srgbClr val="7F7F7F"/>
              </a:solidFill>
            </a:endParaRPr>
          </a:p>
        </p:txBody>
      </p:sp>
      <p:sp>
        <p:nvSpPr>
          <p:cNvPr id="31" name="Rectangle 30">
            <a:extLst>
              <a:ext uri="{FF2B5EF4-FFF2-40B4-BE49-F238E27FC236}">
                <a16:creationId xmlns:a16="http://schemas.microsoft.com/office/drawing/2014/main" id="{22C8B741-223E-468C-B5FA-5028F72EA75A}"/>
              </a:ext>
            </a:extLst>
          </p:cNvPr>
          <p:cNvSpPr/>
          <p:nvPr/>
        </p:nvSpPr>
        <p:spPr>
          <a:xfrm>
            <a:off x="2102700" y="3485955"/>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8">
                  <a:extLst>
                    <a:ext uri="{A12FA001-AC4F-418D-AE19-62706E023703}">
                      <ahyp:hlinkClr xmlns:ahyp="http://schemas.microsoft.com/office/drawing/2018/hyperlinkcolor" val="tx"/>
                    </a:ext>
                  </a:extLst>
                </a:hlinkClick>
              </a:rPr>
              <a:t>Bank account information</a:t>
            </a:r>
            <a:endParaRPr lang="en-US" b="1" dirty="0">
              <a:solidFill>
                <a:srgbClr val="7F7F7F"/>
              </a:solidFill>
            </a:endParaRPr>
          </a:p>
        </p:txBody>
      </p:sp>
      <p:sp>
        <p:nvSpPr>
          <p:cNvPr id="32" name="Rectangle 31">
            <a:extLst>
              <a:ext uri="{FF2B5EF4-FFF2-40B4-BE49-F238E27FC236}">
                <a16:creationId xmlns:a16="http://schemas.microsoft.com/office/drawing/2014/main" id="{414D626A-F2CC-493A-9604-290E0B630AE0}"/>
              </a:ext>
            </a:extLst>
          </p:cNvPr>
          <p:cNvSpPr/>
          <p:nvPr/>
        </p:nvSpPr>
        <p:spPr>
          <a:xfrm>
            <a:off x="4047323" y="3485952"/>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7F7F7F"/>
                </a:solidFill>
                <a:hlinkClick r:id="rId19">
                  <a:extLst>
                    <a:ext uri="{A12FA001-AC4F-418D-AE19-62706E023703}">
                      <ahyp:hlinkClr xmlns:ahyp="http://schemas.microsoft.com/office/drawing/2018/hyperlinkcolor" val="tx"/>
                    </a:ext>
                  </a:extLst>
                </a:hlinkClick>
              </a:rPr>
              <a:t>Sub-grantee agreement template</a:t>
            </a:r>
            <a:endParaRPr lang="en-US" b="1" dirty="0">
              <a:solidFill>
                <a:srgbClr val="7F7F7F"/>
              </a:solidFill>
            </a:endParaRPr>
          </a:p>
        </p:txBody>
      </p:sp>
      <p:sp>
        <p:nvSpPr>
          <p:cNvPr id="33" name="Rectangle 32">
            <a:extLst>
              <a:ext uri="{FF2B5EF4-FFF2-40B4-BE49-F238E27FC236}">
                <a16:creationId xmlns:a16="http://schemas.microsoft.com/office/drawing/2014/main" id="{87B77375-E616-4DA1-A2A9-F3AE69C97F9B}"/>
              </a:ext>
            </a:extLst>
          </p:cNvPr>
          <p:cNvSpPr/>
          <p:nvPr/>
        </p:nvSpPr>
        <p:spPr>
          <a:xfrm>
            <a:off x="5991613" y="3485952"/>
            <a:ext cx="1774068" cy="1697996"/>
          </a:xfrm>
          <a:prstGeom prst="rect">
            <a:avLst/>
          </a:prstGeom>
          <a:solidFill>
            <a:schemeClr val="bg1"/>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Template for H2020 Financial Support to Third Parties</a:t>
            </a:r>
          </a:p>
        </p:txBody>
      </p:sp>
      <p:sp>
        <p:nvSpPr>
          <p:cNvPr id="45" name="Rectangle 44">
            <a:extLst>
              <a:ext uri="{FF2B5EF4-FFF2-40B4-BE49-F238E27FC236}">
                <a16:creationId xmlns:a16="http://schemas.microsoft.com/office/drawing/2014/main" id="{0317E71F-F185-431F-B6D9-8E8B9DAB97F8}"/>
              </a:ext>
            </a:extLst>
          </p:cNvPr>
          <p:cNvSpPr/>
          <p:nvPr/>
        </p:nvSpPr>
        <p:spPr>
          <a:xfrm>
            <a:off x="85227" y="1434847"/>
            <a:ext cx="9657772" cy="3814266"/>
          </a:xfrm>
          <a:prstGeom prst="rect">
            <a:avLst/>
          </a:prstGeom>
          <a:solidFill>
            <a:schemeClr val="bg1"/>
          </a:solid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bg1">
                    <a:lumMod val="50000"/>
                  </a:schemeClr>
                </a:solidFill>
              </a:rPr>
              <a:t>Open Call Handbook (D7.2)</a:t>
            </a:r>
          </a:p>
        </p:txBody>
      </p:sp>
    </p:spTree>
    <p:extLst>
      <p:ext uri="{BB962C8B-B14F-4D97-AF65-F5344CB8AC3E}">
        <p14:creationId xmlns:p14="http://schemas.microsoft.com/office/powerpoint/2010/main" val="273216312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3739</TotalTime>
  <Words>1666</Words>
  <Application>Microsoft Office PowerPoint</Application>
  <PresentationFormat>Widescreen</PresentationFormat>
  <Paragraphs>274</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 #(number) – (name)</dc:title>
  <dc:creator>kevin doolin</dc:creator>
  <cp:lastModifiedBy>Miguel Dias Gonçalves</cp:lastModifiedBy>
  <cp:revision>71</cp:revision>
  <dcterms:created xsi:type="dcterms:W3CDTF">2019-07-12T12:51:42Z</dcterms:created>
  <dcterms:modified xsi:type="dcterms:W3CDTF">2020-04-08T00:33:52Z</dcterms:modified>
</cp:coreProperties>
</file>